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8" r:id="rId2"/>
    <p:sldId id="257" r:id="rId3"/>
    <p:sldId id="270" r:id="rId4"/>
    <p:sldId id="272" r:id="rId5"/>
    <p:sldId id="271" r:id="rId6"/>
    <p:sldId id="260" r:id="rId7"/>
    <p:sldId id="261" r:id="rId8"/>
    <p:sldId id="273" r:id="rId9"/>
    <p:sldId id="274" r:id="rId10"/>
    <p:sldId id="264" r:id="rId11"/>
    <p:sldId id="267" r:id="rId12"/>
    <p:sldId id="275" r:id="rId13"/>
  </p:sldIdLst>
  <p:sldSz cx="12192000" cy="6858000"/>
  <p:notesSz cx="6858000" cy="9144000"/>
  <p:custDataLst>
    <p:tags r:id="rId1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372" y="72"/>
      </p:cViewPr>
      <p:guideLst/>
    </p:cSldViewPr>
  </p:slideViewPr>
  <p:notesTextViewPr>
    <p:cViewPr>
      <p:scale>
        <a:sx n="1" d="1"/>
        <a:sy n="1" d="1"/>
      </p:scale>
      <p:origin x="0" y="0"/>
    </p:cViewPr>
  </p:notesTextViewPr>
  <p:notesViewPr>
    <p:cSldViewPr>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5CF3E0-73AA-496C-8EDE-DB0B49CA3F32}" type="datetimeFigureOut">
              <a:rPr lang="en-US" smtClean="0"/>
              <a:t>7/8/2022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7479E5-FD76-430F-B5CE-8CBE404562FF}" type="slidenum">
              <a:rPr lang="en-US" smtClean="0"/>
              <a:t>‹#›</a:t>
            </a:fld>
            <a:endParaRPr lang="en-US"/>
          </a:p>
        </p:txBody>
      </p:sp>
    </p:spTree>
    <p:extLst>
      <p:ext uri="{BB962C8B-B14F-4D97-AF65-F5344CB8AC3E}">
        <p14:creationId xmlns:p14="http://schemas.microsoft.com/office/powerpoint/2010/main" val="43198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42186-EAC7-8E59-EBB6-D41E77E174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7FCF9E6-D3CE-8CF5-94BC-5E297DBC6B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E741B4-F673-BB5F-D984-BD866C07068E}"/>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5" name="Footer Placeholder 4">
            <a:extLst>
              <a:ext uri="{FF2B5EF4-FFF2-40B4-BE49-F238E27FC236}">
                <a16:creationId xmlns:a16="http://schemas.microsoft.com/office/drawing/2014/main" id="{9DB813F3-39CC-B912-E19C-E5DE9DDC3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814221-F6B1-CA3C-D97E-343630E39C5A}"/>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2197396385"/>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4EDD-E4FD-413B-6C01-70E9E090DE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AAA784-36B6-767C-A067-CA5DF84AE37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C063E1-C0B7-B80B-0AB3-17AE2EA546D2}"/>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5" name="Footer Placeholder 4">
            <a:extLst>
              <a:ext uri="{FF2B5EF4-FFF2-40B4-BE49-F238E27FC236}">
                <a16:creationId xmlns:a16="http://schemas.microsoft.com/office/drawing/2014/main" id="{65283BF6-F309-5A41-CF7F-CD2D60F6A54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D76DCB-2489-8FFB-A556-A0F953BCA41E}"/>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1734475773"/>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CCF9BF-10BC-E9F2-4005-D83DA210DB4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1C1B72-ABB6-5725-452A-A8A369D16A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F1AA5A-802C-D6CA-B757-387D14E83623}"/>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5" name="Footer Placeholder 4">
            <a:extLst>
              <a:ext uri="{FF2B5EF4-FFF2-40B4-BE49-F238E27FC236}">
                <a16:creationId xmlns:a16="http://schemas.microsoft.com/office/drawing/2014/main" id="{9EC8ECDA-C454-3AB1-2BB1-060881AADD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45E08D-A8ED-7B7F-B3EC-3EF054820444}"/>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468656128"/>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D0431-C257-876B-F95E-43C5249F915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7CEAE93-6747-BE2F-4B1D-20C5EB820D4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F6D99E-B63C-6B85-7E76-D9C04C3C331C}"/>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5" name="Footer Placeholder 4">
            <a:extLst>
              <a:ext uri="{FF2B5EF4-FFF2-40B4-BE49-F238E27FC236}">
                <a16:creationId xmlns:a16="http://schemas.microsoft.com/office/drawing/2014/main" id="{76333268-7B49-C6D4-B7EB-599D09185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7B8E1F-8968-78C6-0400-22FE185633D7}"/>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247417435"/>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4E459-0373-AD1A-7B50-C9D85F1D71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1889EE-1F7F-D45F-BCA6-D91ABC69783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BAE7B6-5977-B8CF-1F38-2B062975628B}"/>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5" name="Footer Placeholder 4">
            <a:extLst>
              <a:ext uri="{FF2B5EF4-FFF2-40B4-BE49-F238E27FC236}">
                <a16:creationId xmlns:a16="http://schemas.microsoft.com/office/drawing/2014/main" id="{D8B2E141-91A2-FA5B-68AC-639D2ABA1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9E832-4CF5-EC3B-4FC4-CF1279CA552B}"/>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296262209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6C06E1-2296-4AD2-756A-E46A9C2327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6257D2-F12A-C576-699B-CD57136CE7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20F4F06-B461-4DF8-E3AB-95F232090D2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715E5E8-A1C4-DF78-19C3-BB43F97C9A1C}"/>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6" name="Footer Placeholder 5">
            <a:extLst>
              <a:ext uri="{FF2B5EF4-FFF2-40B4-BE49-F238E27FC236}">
                <a16:creationId xmlns:a16="http://schemas.microsoft.com/office/drawing/2014/main" id="{11F6A450-CCCE-F144-6C75-28009E0222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51407B-C6F1-958F-991C-5C0DDC156F76}"/>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14499302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E59C5-4868-9885-DF9B-E6968C45071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4E6A0A5-CBBE-A51C-3B36-D0B920DB6B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179C1-CC9A-F007-D1F3-2FBE13FA6B0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B5167F-182E-27FD-6290-64743775AD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610EBF-588C-6371-7994-A11A608D55F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BADF78-11A4-B6B9-FDE9-65BEF6932788}"/>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8" name="Footer Placeholder 7">
            <a:extLst>
              <a:ext uri="{FF2B5EF4-FFF2-40B4-BE49-F238E27FC236}">
                <a16:creationId xmlns:a16="http://schemas.microsoft.com/office/drawing/2014/main" id="{E673A7FC-331E-2BB3-5AB9-CB16015D661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CD90DEF-C01F-C5F2-0C1B-1311D87A4D5D}"/>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2229725670"/>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9F4EE0-B030-DEF9-8CF1-96443AA9DE8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C8131B9-3E72-4155-D289-461DB9EA8392}"/>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4" name="Footer Placeholder 3">
            <a:extLst>
              <a:ext uri="{FF2B5EF4-FFF2-40B4-BE49-F238E27FC236}">
                <a16:creationId xmlns:a16="http://schemas.microsoft.com/office/drawing/2014/main" id="{D7715486-3EF6-DC30-BF94-C5A6E4A6F3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3A9CB53-E2F8-E830-23A0-764531D901E4}"/>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414527904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5BEDB7-82B5-6A5A-CC1E-F5638259BEB3}"/>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3" name="Footer Placeholder 2">
            <a:extLst>
              <a:ext uri="{FF2B5EF4-FFF2-40B4-BE49-F238E27FC236}">
                <a16:creationId xmlns:a16="http://schemas.microsoft.com/office/drawing/2014/main" id="{6686E606-8372-6842-5C84-360784B261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B32FE3-D048-8BD2-B96B-7258D8FDEC1D}"/>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379968782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1444C-4083-9AA0-9FF2-78C052A412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93C609-2FFB-CE7A-20E5-53ABBD94A9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204022C-ED61-9F28-4738-7993D0BD1D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0FE463C-1CAB-D3D0-A61C-51EFF9B30548}"/>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6" name="Footer Placeholder 5">
            <a:extLst>
              <a:ext uri="{FF2B5EF4-FFF2-40B4-BE49-F238E27FC236}">
                <a16:creationId xmlns:a16="http://schemas.microsoft.com/office/drawing/2014/main" id="{25185467-34D8-AFD6-9D90-85FB1AD924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AAB60F-D6E9-5B54-0092-ACA5C7DFA7F7}"/>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175597717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D24F9A-63B3-1968-6596-A6B5041B1D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8C4394-C781-58BC-5C51-67FD83088EB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33608C4-BF4B-4A07-2870-D171A30EDCC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44CD2D-2057-FCD9-C094-99ECD6BDB56A}"/>
              </a:ext>
            </a:extLst>
          </p:cNvPr>
          <p:cNvSpPr>
            <a:spLocks noGrp="1"/>
          </p:cNvSpPr>
          <p:nvPr>
            <p:ph type="dt" sz="half" idx="10"/>
          </p:nvPr>
        </p:nvSpPr>
        <p:spPr/>
        <p:txBody>
          <a:bodyPr/>
          <a:lstStyle/>
          <a:p>
            <a:fld id="{9A710B15-F724-4FA6-ACED-2A3AE761CD99}" type="datetimeFigureOut">
              <a:rPr lang="en-US" smtClean="0"/>
              <a:t>7/8/2022</a:t>
            </a:fld>
            <a:endParaRPr lang="en-US"/>
          </a:p>
        </p:txBody>
      </p:sp>
      <p:sp>
        <p:nvSpPr>
          <p:cNvPr id="6" name="Footer Placeholder 5">
            <a:extLst>
              <a:ext uri="{FF2B5EF4-FFF2-40B4-BE49-F238E27FC236}">
                <a16:creationId xmlns:a16="http://schemas.microsoft.com/office/drawing/2014/main" id="{08799471-95E3-2A29-3C72-72AAFDA932C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8425C7-E94D-7713-EC8A-82FCE96BD705}"/>
              </a:ext>
            </a:extLst>
          </p:cNvPr>
          <p:cNvSpPr>
            <a:spLocks noGrp="1"/>
          </p:cNvSpPr>
          <p:nvPr>
            <p:ph type="sldNum" sz="quarter" idx="12"/>
          </p:nvPr>
        </p:nvSpPr>
        <p:spPr/>
        <p:txBody>
          <a:bodyPr/>
          <a:lstStyle/>
          <a:p>
            <a:fld id="{805BD7F9-17B3-4E47-B28B-09E8576F9F5E}" type="slidenum">
              <a:rPr lang="en-US" smtClean="0"/>
              <a:t>‹#›</a:t>
            </a:fld>
            <a:endParaRPr lang="en-US"/>
          </a:p>
        </p:txBody>
      </p:sp>
    </p:spTree>
    <p:extLst>
      <p:ext uri="{BB962C8B-B14F-4D97-AF65-F5344CB8AC3E}">
        <p14:creationId xmlns:p14="http://schemas.microsoft.com/office/powerpoint/2010/main" val="446424262"/>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8AE63C-79B3-C628-FAD7-0188C945FC2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AF184E4-2351-A718-A516-C28DF6D18B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9E7539-C6B9-6F76-BF10-4F7CA15701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A710B15-F724-4FA6-ACED-2A3AE761CD99}" type="datetimeFigureOut">
              <a:rPr lang="en-US" smtClean="0"/>
              <a:t>7/8/2022</a:t>
            </a:fld>
            <a:endParaRPr lang="en-US"/>
          </a:p>
        </p:txBody>
      </p:sp>
      <p:sp>
        <p:nvSpPr>
          <p:cNvPr id="5" name="Footer Placeholder 4">
            <a:extLst>
              <a:ext uri="{FF2B5EF4-FFF2-40B4-BE49-F238E27FC236}">
                <a16:creationId xmlns:a16="http://schemas.microsoft.com/office/drawing/2014/main" id="{74C3B21D-121F-938D-B89F-7959D46AED3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5A4A59-B763-AEDF-2E40-35CCF2A804E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5BD7F9-17B3-4E47-B28B-09E8576F9F5E}" type="slidenum">
              <a:rPr lang="en-US" smtClean="0"/>
              <a:t>‹#›</a:t>
            </a:fld>
            <a:endParaRPr lang="en-US"/>
          </a:p>
        </p:txBody>
      </p:sp>
    </p:spTree>
    <p:extLst>
      <p:ext uri="{BB962C8B-B14F-4D97-AF65-F5344CB8AC3E}">
        <p14:creationId xmlns:p14="http://schemas.microsoft.com/office/powerpoint/2010/main" val="8670744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313D0-E77F-BF31-F3FF-5F7401FEBAC4}"/>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F3D61FF9-30A4-0BAA-8F63-DD025405526C}"/>
              </a:ext>
            </a:extLst>
          </p:cNvPr>
          <p:cNvSpPr>
            <a:spLocks noGrp="1"/>
          </p:cNvSpPr>
          <p:nvPr>
            <p:ph type="subTitle" idx="1"/>
          </p:nvPr>
        </p:nvSpPr>
        <p:spPr/>
        <p:txBody>
          <a:bodyPr/>
          <a:lstStyle/>
          <a:p>
            <a:endParaRPr lang="en-US"/>
          </a:p>
        </p:txBody>
      </p:sp>
      <p:pic>
        <p:nvPicPr>
          <p:cNvPr id="8" name="Picture 7" descr="A city with tall buildings&#10;&#10;Description automatically generated with low confidence">
            <a:extLst>
              <a:ext uri="{FF2B5EF4-FFF2-40B4-BE49-F238E27FC236}">
                <a16:creationId xmlns:a16="http://schemas.microsoft.com/office/drawing/2014/main" id="{52B0D391-9693-0296-DE88-844537DEF5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a:extLst>
              <a:ext uri="{FF2B5EF4-FFF2-40B4-BE49-F238E27FC236}">
                <a16:creationId xmlns:a16="http://schemas.microsoft.com/office/drawing/2014/main" id="{F6B92F54-42F8-273A-1602-67A205B0CB8C}"/>
              </a:ext>
            </a:extLst>
          </p:cNvPr>
          <p:cNvSpPr txBox="1"/>
          <p:nvPr/>
        </p:nvSpPr>
        <p:spPr>
          <a:xfrm>
            <a:off x="923260" y="2635565"/>
            <a:ext cx="10345479" cy="1908215"/>
          </a:xfrm>
          <a:prstGeom prst="rect">
            <a:avLst/>
          </a:prstGeom>
          <a:noFill/>
        </p:spPr>
        <p:txBody>
          <a:bodyPr wrap="square" rtlCol="0">
            <a:spAutoFit/>
          </a:bodyPr>
          <a:lstStyle/>
          <a:p>
            <a:pPr algn="ctr"/>
            <a:r>
              <a:rPr lang="en-US" sz="5400" b="1" dirty="0">
                <a:solidFill>
                  <a:schemeClr val="bg1"/>
                </a:solidFill>
                <a:latin typeface="Book Antiqua" panose="02040602050305030304" pitchFamily="18" charset="0"/>
              </a:rPr>
              <a:t>Preparing to Preserve</a:t>
            </a:r>
          </a:p>
          <a:p>
            <a:r>
              <a:rPr lang="en-US" sz="3200" b="1" dirty="0">
                <a:solidFill>
                  <a:schemeClr val="bg1"/>
                </a:solidFill>
                <a:latin typeface="Book Antiqua" panose="02040602050305030304" pitchFamily="18" charset="0"/>
              </a:rPr>
              <a:t>				</a:t>
            </a:r>
          </a:p>
          <a:p>
            <a:pPr algn="ctr"/>
            <a:r>
              <a:rPr lang="en-US" sz="3200" b="1" dirty="0">
                <a:solidFill>
                  <a:schemeClr val="bg1"/>
                </a:solidFill>
                <a:latin typeface="Book Antiqua" panose="02040602050305030304" pitchFamily="18" charset="0"/>
              </a:rPr>
              <a:t>John O’Herron</a:t>
            </a:r>
          </a:p>
        </p:txBody>
      </p:sp>
    </p:spTree>
    <p:extLst>
      <p:ext uri="{BB962C8B-B14F-4D97-AF65-F5344CB8AC3E}">
        <p14:creationId xmlns:p14="http://schemas.microsoft.com/office/powerpoint/2010/main" val="24565542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8B3A2D1A-45FC-4F95-B150-1C13EF2F6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3768FD5-DD7A-43C7-8DEA-1F5DB3CB5B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6234B3-69E7-AFF9-DEFA-C96C1B3C7C4F}"/>
              </a:ext>
            </a:extLst>
          </p:cNvPr>
          <p:cNvSpPr txBox="1"/>
          <p:nvPr/>
        </p:nvSpPr>
        <p:spPr>
          <a:xfrm>
            <a:off x="-68636" y="2848446"/>
            <a:ext cx="6813385" cy="1438377"/>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4000" b="1" dirty="0">
                <a:latin typeface="Century Schoolbook" panose="02040604050505020304" pitchFamily="18" charset="0"/>
                <a:ea typeface="+mj-ea"/>
                <a:cs typeface="+mj-cs"/>
              </a:rPr>
              <a:t>Using an appellate lens</a:t>
            </a:r>
          </a:p>
        </p:txBody>
      </p:sp>
      <p:pic>
        <p:nvPicPr>
          <p:cNvPr id="24" name="Picture 23" descr="Eye exam equipment">
            <a:extLst>
              <a:ext uri="{FF2B5EF4-FFF2-40B4-BE49-F238E27FC236}">
                <a16:creationId xmlns:a16="http://schemas.microsoft.com/office/drawing/2014/main" id="{6C05C878-B909-4496-A937-7C6991A3D774}"/>
              </a:ext>
            </a:extLst>
          </p:cNvPr>
          <p:cNvPicPr>
            <a:picLocks noChangeAspect="1"/>
          </p:cNvPicPr>
          <p:nvPr/>
        </p:nvPicPr>
        <p:blipFill rotWithShape="1">
          <a:blip r:embed="rId2">
            <a:extLst>
              <a:ext uri="{28A0092B-C50C-407E-A947-70E740481C1C}">
                <a14:useLocalDpi xmlns:a14="http://schemas.microsoft.com/office/drawing/2010/main" val="0"/>
              </a:ext>
            </a:extLst>
          </a:blip>
          <a:srcRect t="24976" b="29034"/>
          <a:stretch/>
        </p:blipFill>
        <p:spPr>
          <a:xfrm>
            <a:off x="2" y="10"/>
            <a:ext cx="12191999" cy="3154014"/>
          </a:xfrm>
          <a:custGeom>
            <a:avLst/>
            <a:gdLst/>
            <a:ahLst/>
            <a:cxnLst/>
            <a:rect l="l" t="t" r="r" b="b"/>
            <a:pathLst>
              <a:path w="12191999" h="3428999">
                <a:moveTo>
                  <a:pt x="0" y="0"/>
                </a:moveTo>
                <a:lnTo>
                  <a:pt x="12191999" y="0"/>
                </a:lnTo>
                <a:lnTo>
                  <a:pt x="12191999" y="920893"/>
                </a:lnTo>
                <a:lnTo>
                  <a:pt x="12191999" y="1514929"/>
                </a:lnTo>
                <a:lnTo>
                  <a:pt x="12191999" y="3130902"/>
                </a:lnTo>
                <a:lnTo>
                  <a:pt x="12188051" y="3131476"/>
                </a:lnTo>
                <a:cubicBezTo>
                  <a:pt x="12153000" y="3135813"/>
                  <a:pt x="12133655" y="3136025"/>
                  <a:pt x="12112012" y="3138906"/>
                </a:cubicBezTo>
                <a:cubicBezTo>
                  <a:pt x="12076970" y="3145595"/>
                  <a:pt x="12039899" y="3160769"/>
                  <a:pt x="12018752" y="3165642"/>
                </a:cubicBezTo>
                <a:lnTo>
                  <a:pt x="11985122" y="3168147"/>
                </a:lnTo>
                <a:lnTo>
                  <a:pt x="11986344" y="3172878"/>
                </a:lnTo>
                <a:lnTo>
                  <a:pt x="11973852" y="3173226"/>
                </a:lnTo>
                <a:lnTo>
                  <a:pt x="11945968" y="3173341"/>
                </a:lnTo>
                <a:cubicBezTo>
                  <a:pt x="11928568" y="3174057"/>
                  <a:pt x="11880184" y="3172923"/>
                  <a:pt x="11862470" y="3174654"/>
                </a:cubicBezTo>
                <a:cubicBezTo>
                  <a:pt x="11857360" y="3179700"/>
                  <a:pt x="11849473" y="3182451"/>
                  <a:pt x="11839688" y="3183726"/>
                </a:cubicBezTo>
                <a:lnTo>
                  <a:pt x="11818138" y="3183868"/>
                </a:lnTo>
                <a:lnTo>
                  <a:pt x="11693161" y="3196027"/>
                </a:lnTo>
                <a:lnTo>
                  <a:pt x="11675978" y="3196936"/>
                </a:lnTo>
                <a:lnTo>
                  <a:pt x="11666672" y="3201013"/>
                </a:lnTo>
                <a:cubicBezTo>
                  <a:pt x="11659568" y="3201827"/>
                  <a:pt x="11639160" y="3201301"/>
                  <a:pt x="11633348" y="3201823"/>
                </a:cubicBezTo>
                <a:lnTo>
                  <a:pt x="11631806" y="3204144"/>
                </a:lnTo>
                <a:cubicBezTo>
                  <a:pt x="11613292" y="3207852"/>
                  <a:pt x="11543654" y="3220200"/>
                  <a:pt x="11522270" y="3224070"/>
                </a:cubicBezTo>
                <a:cubicBezTo>
                  <a:pt x="11517998" y="3220503"/>
                  <a:pt x="11508432" y="3226137"/>
                  <a:pt x="11503503" y="3227361"/>
                </a:cubicBezTo>
                <a:cubicBezTo>
                  <a:pt x="11502740" y="3224959"/>
                  <a:pt x="11490808" y="3224226"/>
                  <a:pt x="11487288" y="3226364"/>
                </a:cubicBezTo>
                <a:cubicBezTo>
                  <a:pt x="11403406" y="3238085"/>
                  <a:pt x="11445394" y="3213864"/>
                  <a:pt x="11397514" y="3229209"/>
                </a:cubicBezTo>
                <a:cubicBezTo>
                  <a:pt x="11389044" y="3230225"/>
                  <a:pt x="11382180" y="3229256"/>
                  <a:pt x="11376160" y="3227461"/>
                </a:cubicBezTo>
                <a:lnTo>
                  <a:pt x="11367180" y="3223774"/>
                </a:lnTo>
                <a:lnTo>
                  <a:pt x="11332420" y="3230742"/>
                </a:lnTo>
                <a:cubicBezTo>
                  <a:pt x="11315298" y="3233171"/>
                  <a:pt x="11297277" y="3234781"/>
                  <a:pt x="11278786" y="3235517"/>
                </a:cubicBezTo>
                <a:cubicBezTo>
                  <a:pt x="11274637" y="3230607"/>
                  <a:pt x="11260123" y="3237582"/>
                  <a:pt x="11253295" y="3238964"/>
                </a:cubicBezTo>
                <a:cubicBezTo>
                  <a:pt x="11253224" y="3235757"/>
                  <a:pt x="11238096" y="3234220"/>
                  <a:pt x="11232727" y="3236871"/>
                </a:cubicBezTo>
                <a:cubicBezTo>
                  <a:pt x="11119903" y="3248332"/>
                  <a:pt x="11183388" y="3218382"/>
                  <a:pt x="11115682" y="3236341"/>
                </a:cubicBezTo>
                <a:cubicBezTo>
                  <a:pt x="11104356" y="3237278"/>
                  <a:pt x="11095858" y="3235671"/>
                  <a:pt x="11088768" y="3233017"/>
                </a:cubicBezTo>
                <a:lnTo>
                  <a:pt x="11076012" y="3226390"/>
                </a:lnTo>
                <a:lnTo>
                  <a:pt x="11066016" y="3228753"/>
                </a:lnTo>
                <a:cubicBezTo>
                  <a:pt x="11028292" y="3228939"/>
                  <a:pt x="11017169" y="3222147"/>
                  <a:pt x="10995221" y="3228989"/>
                </a:cubicBezTo>
                <a:cubicBezTo>
                  <a:pt x="10962786" y="3214768"/>
                  <a:pt x="10973708" y="3227571"/>
                  <a:pt x="10949038" y="3229747"/>
                </a:cubicBezTo>
                <a:cubicBezTo>
                  <a:pt x="10929576" y="3232582"/>
                  <a:pt x="10965306" y="3238039"/>
                  <a:pt x="10946231" y="3238844"/>
                </a:cubicBezTo>
                <a:cubicBezTo>
                  <a:pt x="10925596" y="3235173"/>
                  <a:pt x="10926566" y="3246575"/>
                  <a:pt x="10905107" y="3242085"/>
                </a:cubicBezTo>
                <a:cubicBezTo>
                  <a:pt x="10910320" y="3233495"/>
                  <a:pt x="10862761" y="3243750"/>
                  <a:pt x="10861282" y="3236246"/>
                </a:cubicBezTo>
                <a:cubicBezTo>
                  <a:pt x="10843055" y="3246977"/>
                  <a:pt x="10833897" y="3233757"/>
                  <a:pt x="10809627" y="3237064"/>
                </a:cubicBezTo>
                <a:cubicBezTo>
                  <a:pt x="10798198" y="3241124"/>
                  <a:pt x="10789952" y="3241821"/>
                  <a:pt x="10778718" y="3237455"/>
                </a:cubicBezTo>
                <a:cubicBezTo>
                  <a:pt x="10726069" y="3257219"/>
                  <a:pt x="10746866" y="3238339"/>
                  <a:pt x="10697595" y="3245939"/>
                </a:cubicBezTo>
                <a:cubicBezTo>
                  <a:pt x="10655146" y="3253933"/>
                  <a:pt x="10607026" y="3259119"/>
                  <a:pt x="10565970" y="3278201"/>
                </a:cubicBezTo>
                <a:cubicBezTo>
                  <a:pt x="10558434" y="3283608"/>
                  <a:pt x="10539930" y="3285654"/>
                  <a:pt x="10524645" y="3282773"/>
                </a:cubicBezTo>
                <a:cubicBezTo>
                  <a:pt x="10522018" y="3282276"/>
                  <a:pt x="10519582" y="3281649"/>
                  <a:pt x="10517421" y="3280913"/>
                </a:cubicBezTo>
                <a:cubicBezTo>
                  <a:pt x="10481928" y="3283832"/>
                  <a:pt x="10352108" y="3296870"/>
                  <a:pt x="10311683" y="3300288"/>
                </a:cubicBezTo>
                <a:cubicBezTo>
                  <a:pt x="10308410" y="3293342"/>
                  <a:pt x="10287968" y="3305875"/>
                  <a:pt x="10274873" y="3301423"/>
                </a:cubicBezTo>
                <a:cubicBezTo>
                  <a:pt x="10265494" y="3297516"/>
                  <a:pt x="10257104" y="3300407"/>
                  <a:pt x="10247307" y="3300714"/>
                </a:cubicBezTo>
                <a:cubicBezTo>
                  <a:pt x="10234401" y="3297643"/>
                  <a:pt x="10192308" y="3303190"/>
                  <a:pt x="10181334" y="3307168"/>
                </a:cubicBezTo>
                <a:cubicBezTo>
                  <a:pt x="10155109" y="3320992"/>
                  <a:pt x="10095518" y="3310726"/>
                  <a:pt x="10073729" y="3321318"/>
                </a:cubicBezTo>
                <a:cubicBezTo>
                  <a:pt x="10065823" y="3322872"/>
                  <a:pt x="10058087" y="3323501"/>
                  <a:pt x="10050495" y="3323554"/>
                </a:cubicBezTo>
                <a:lnTo>
                  <a:pt x="10029247" y="3322387"/>
                </a:lnTo>
                <a:lnTo>
                  <a:pt x="10023206" y="3319426"/>
                </a:lnTo>
                <a:lnTo>
                  <a:pt x="10010221" y="3320159"/>
                </a:lnTo>
                <a:lnTo>
                  <a:pt x="10006500" y="3319709"/>
                </a:lnTo>
                <a:cubicBezTo>
                  <a:pt x="9999392" y="3318836"/>
                  <a:pt x="9992376" y="3318075"/>
                  <a:pt x="9985433" y="3317775"/>
                </a:cubicBezTo>
                <a:cubicBezTo>
                  <a:pt x="9994564" y="3332623"/>
                  <a:pt x="9927872" y="3317665"/>
                  <a:pt x="9947096" y="3329673"/>
                </a:cubicBezTo>
                <a:cubicBezTo>
                  <a:pt x="9910530" y="3330603"/>
                  <a:pt x="9938422" y="3341787"/>
                  <a:pt x="9894468" y="3331125"/>
                </a:cubicBezTo>
                <a:cubicBezTo>
                  <a:pt x="9837697" y="3343266"/>
                  <a:pt x="9748207" y="3338748"/>
                  <a:pt x="9703741" y="3357170"/>
                </a:cubicBezTo>
                <a:cubicBezTo>
                  <a:pt x="9709264" y="3350136"/>
                  <a:pt x="9685337" y="3344679"/>
                  <a:pt x="9668763" y="3348169"/>
                </a:cubicBezTo>
                <a:cubicBezTo>
                  <a:pt x="9688139" y="3320571"/>
                  <a:pt x="9603232" y="3373038"/>
                  <a:pt x="9588644" y="3354205"/>
                </a:cubicBezTo>
                <a:cubicBezTo>
                  <a:pt x="9587925" y="3371689"/>
                  <a:pt x="9513642" y="3401336"/>
                  <a:pt x="9478680" y="3386990"/>
                </a:cubicBezTo>
                <a:cubicBezTo>
                  <a:pt x="9425416" y="3390492"/>
                  <a:pt x="9387699" y="3404944"/>
                  <a:pt x="9331856" y="3399166"/>
                </a:cubicBezTo>
                <a:cubicBezTo>
                  <a:pt x="9330123" y="3401505"/>
                  <a:pt x="9327283" y="3403463"/>
                  <a:pt x="9323679" y="3405145"/>
                </a:cubicBezTo>
                <a:lnTo>
                  <a:pt x="9311620" y="3409223"/>
                </a:lnTo>
                <a:lnTo>
                  <a:pt x="9309289" y="3408926"/>
                </a:lnTo>
                <a:cubicBezTo>
                  <a:pt x="9300131" y="3408873"/>
                  <a:pt x="9295442" y="3409859"/>
                  <a:pt x="9292731" y="3411301"/>
                </a:cubicBezTo>
                <a:lnTo>
                  <a:pt x="9290814" y="3413412"/>
                </a:lnTo>
                <a:lnTo>
                  <a:pt x="9279990" y="3415541"/>
                </a:lnTo>
                <a:lnTo>
                  <a:pt x="9260104" y="3421077"/>
                </a:lnTo>
                <a:lnTo>
                  <a:pt x="9255034" y="3420853"/>
                </a:lnTo>
                <a:lnTo>
                  <a:pt x="9222941" y="3427242"/>
                </a:lnTo>
                <a:lnTo>
                  <a:pt x="9221858" y="3426731"/>
                </a:lnTo>
                <a:cubicBezTo>
                  <a:pt x="9218700" y="3425733"/>
                  <a:pt x="9214983" y="3425271"/>
                  <a:pt x="9210014" y="3425917"/>
                </a:cubicBezTo>
                <a:cubicBezTo>
                  <a:pt x="9208256" y="3416158"/>
                  <a:pt x="9203342" y="3422957"/>
                  <a:pt x="9188839" y="3425728"/>
                </a:cubicBezTo>
                <a:cubicBezTo>
                  <a:pt x="9182870" y="3411188"/>
                  <a:pt x="9147335" y="3424352"/>
                  <a:pt x="9132080" y="3417886"/>
                </a:cubicBezTo>
                <a:cubicBezTo>
                  <a:pt x="9121557" y="3420249"/>
                  <a:pt x="9110321" y="3422482"/>
                  <a:pt x="9098549" y="3424480"/>
                </a:cubicBezTo>
                <a:lnTo>
                  <a:pt x="9003970" y="3425484"/>
                </a:lnTo>
                <a:lnTo>
                  <a:pt x="8904921" y="3413774"/>
                </a:lnTo>
                <a:cubicBezTo>
                  <a:pt x="8868284" y="3413519"/>
                  <a:pt x="8836559" y="3409171"/>
                  <a:pt x="8805551" y="3412237"/>
                </a:cubicBezTo>
                <a:cubicBezTo>
                  <a:pt x="8792955" y="3408854"/>
                  <a:pt x="8781083" y="3407488"/>
                  <a:pt x="8769572" y="3412551"/>
                </a:cubicBezTo>
                <a:cubicBezTo>
                  <a:pt x="8735382" y="3410862"/>
                  <a:pt x="8727105" y="3403632"/>
                  <a:pt x="8705440" y="3409271"/>
                </a:cubicBezTo>
                <a:cubicBezTo>
                  <a:pt x="8686231" y="3397576"/>
                  <a:pt x="8685094" y="3402040"/>
                  <a:pt x="8676067" y="3405389"/>
                </a:cubicBezTo>
                <a:lnTo>
                  <a:pt x="8674779" y="3405628"/>
                </a:lnTo>
                <a:lnTo>
                  <a:pt x="8672154" y="3403956"/>
                </a:lnTo>
                <a:lnTo>
                  <a:pt x="8666720" y="3403182"/>
                </a:lnTo>
                <a:lnTo>
                  <a:pt x="8651886" y="3403680"/>
                </a:lnTo>
                <a:lnTo>
                  <a:pt x="8646307" y="3404298"/>
                </a:lnTo>
                <a:cubicBezTo>
                  <a:pt x="8642465" y="3404565"/>
                  <a:pt x="8639912" y="3404534"/>
                  <a:pt x="8638145" y="3404287"/>
                </a:cubicBezTo>
                <a:lnTo>
                  <a:pt x="8637941" y="3404149"/>
                </a:lnTo>
                <a:lnTo>
                  <a:pt x="8630296" y="3404406"/>
                </a:lnTo>
                <a:cubicBezTo>
                  <a:pt x="8617394" y="3405155"/>
                  <a:pt x="8604838" y="3406180"/>
                  <a:pt x="8592887" y="3407398"/>
                </a:cubicBezTo>
                <a:cubicBezTo>
                  <a:pt x="8582781" y="3399722"/>
                  <a:pt x="8538622" y="3408789"/>
                  <a:pt x="8543455" y="3394319"/>
                </a:cubicBezTo>
                <a:cubicBezTo>
                  <a:pt x="8527334" y="3395534"/>
                  <a:pt x="8517583" y="3401542"/>
                  <a:pt x="8523012" y="3392051"/>
                </a:cubicBezTo>
                <a:cubicBezTo>
                  <a:pt x="8517705" y="3392178"/>
                  <a:pt x="8514435" y="3391372"/>
                  <a:pt x="8512093" y="3390108"/>
                </a:cubicBezTo>
                <a:lnTo>
                  <a:pt x="8511416" y="3389513"/>
                </a:lnTo>
                <a:lnTo>
                  <a:pt x="8475551" y="3392450"/>
                </a:lnTo>
                <a:lnTo>
                  <a:pt x="8470789" y="3391736"/>
                </a:lnTo>
                <a:lnTo>
                  <a:pt x="8447414" y="3395064"/>
                </a:lnTo>
                <a:lnTo>
                  <a:pt x="8435335" y="3396028"/>
                </a:lnTo>
                <a:lnTo>
                  <a:pt x="8431923" y="3397855"/>
                </a:lnTo>
                <a:cubicBezTo>
                  <a:pt x="8428239" y="3398965"/>
                  <a:pt x="8422959" y="3399444"/>
                  <a:pt x="8414099" y="3398491"/>
                </a:cubicBezTo>
                <a:lnTo>
                  <a:pt x="8412049" y="3397978"/>
                </a:lnTo>
                <a:lnTo>
                  <a:pt x="8397349" y="3400683"/>
                </a:lnTo>
                <a:cubicBezTo>
                  <a:pt x="8392615" y="3401933"/>
                  <a:pt x="8388424" y="3403524"/>
                  <a:pt x="8385030" y="3405585"/>
                </a:cubicBezTo>
                <a:cubicBezTo>
                  <a:pt x="8334977" y="3394568"/>
                  <a:pt x="8287750" y="3404648"/>
                  <a:pt x="8233422" y="3402742"/>
                </a:cubicBezTo>
                <a:cubicBezTo>
                  <a:pt x="8209936" y="3385601"/>
                  <a:pt x="8116056" y="3406588"/>
                  <a:pt x="8102569" y="3423208"/>
                </a:cubicBezTo>
                <a:cubicBezTo>
                  <a:pt x="8102264" y="3408645"/>
                  <a:pt x="8034186" y="3428475"/>
                  <a:pt x="8016625" y="3428989"/>
                </a:cubicBezTo>
                <a:cubicBezTo>
                  <a:pt x="8010771" y="3429161"/>
                  <a:pt x="8010530" y="3427186"/>
                  <a:pt x="8020284" y="3421076"/>
                </a:cubicBezTo>
                <a:cubicBezTo>
                  <a:pt x="8001623" y="3422777"/>
                  <a:pt x="7982361" y="3415208"/>
                  <a:pt x="7992871" y="3409037"/>
                </a:cubicBezTo>
                <a:cubicBezTo>
                  <a:pt x="7936181" y="3422244"/>
                  <a:pt x="7852511" y="3409112"/>
                  <a:pt x="7788452" y="3415110"/>
                </a:cubicBezTo>
                <a:cubicBezTo>
                  <a:pt x="7753529" y="3400598"/>
                  <a:pt x="7772461" y="3414025"/>
                  <a:pt x="7736237" y="3411311"/>
                </a:cubicBezTo>
                <a:cubicBezTo>
                  <a:pt x="7746145" y="3424670"/>
                  <a:pt x="7692261" y="3403816"/>
                  <a:pt x="7690279" y="3418893"/>
                </a:cubicBezTo>
                <a:cubicBezTo>
                  <a:pt x="7683750" y="3417921"/>
                  <a:pt x="7677487" y="3416505"/>
                  <a:pt x="7671219" y="3414970"/>
                </a:cubicBezTo>
                <a:lnTo>
                  <a:pt x="7667928" y="3414173"/>
                </a:lnTo>
                <a:lnTo>
                  <a:pt x="7654774" y="3413595"/>
                </a:lnTo>
                <a:lnTo>
                  <a:pt x="7651067" y="3410171"/>
                </a:lnTo>
                <a:lnTo>
                  <a:pt x="7631267" y="3406963"/>
                </a:lnTo>
                <a:cubicBezTo>
                  <a:pt x="7623851" y="3406267"/>
                  <a:pt x="7615871" y="3406106"/>
                  <a:pt x="7607053" y="3406809"/>
                </a:cubicBezTo>
                <a:cubicBezTo>
                  <a:pt x="7585359" y="3412784"/>
                  <a:pt x="7551579" y="3405461"/>
                  <a:pt x="7521027" y="3405904"/>
                </a:cubicBezTo>
                <a:lnTo>
                  <a:pt x="7506997" y="3407754"/>
                </a:lnTo>
                <a:lnTo>
                  <a:pt x="7461204" y="3404669"/>
                </a:lnTo>
                <a:cubicBezTo>
                  <a:pt x="7448169" y="3404071"/>
                  <a:pt x="7434640" y="3403756"/>
                  <a:pt x="7420396" y="3403975"/>
                </a:cubicBezTo>
                <a:lnTo>
                  <a:pt x="7393955" y="3405447"/>
                </a:lnTo>
                <a:lnTo>
                  <a:pt x="7387024" y="3404227"/>
                </a:lnTo>
                <a:cubicBezTo>
                  <a:pt x="7374952" y="3404363"/>
                  <a:pt x="7358975" y="3408656"/>
                  <a:pt x="7360398" y="3403441"/>
                </a:cubicBezTo>
                <a:lnTo>
                  <a:pt x="7346837" y="3405249"/>
                </a:lnTo>
                <a:lnTo>
                  <a:pt x="7333451" y="3401087"/>
                </a:lnTo>
                <a:cubicBezTo>
                  <a:pt x="7331985" y="3400120"/>
                  <a:pt x="7330882" y="3399091"/>
                  <a:pt x="7330179" y="3398037"/>
                </a:cubicBezTo>
                <a:lnTo>
                  <a:pt x="7311232" y="3399406"/>
                </a:lnTo>
                <a:lnTo>
                  <a:pt x="7295699" y="3396426"/>
                </a:lnTo>
                <a:lnTo>
                  <a:pt x="7282158" y="3398374"/>
                </a:lnTo>
                <a:lnTo>
                  <a:pt x="7276538" y="3397935"/>
                </a:lnTo>
                <a:lnTo>
                  <a:pt x="7262569" y="3396460"/>
                </a:lnTo>
                <a:cubicBezTo>
                  <a:pt x="7255407" y="3395426"/>
                  <a:pt x="7247392" y="3394180"/>
                  <a:pt x="7238468" y="3393183"/>
                </a:cubicBezTo>
                <a:lnTo>
                  <a:pt x="7230949" y="3392727"/>
                </a:lnTo>
                <a:lnTo>
                  <a:pt x="7214580" y="3387715"/>
                </a:lnTo>
                <a:cubicBezTo>
                  <a:pt x="7202670" y="3383926"/>
                  <a:pt x="7193296" y="3381373"/>
                  <a:pt x="7182893" y="3383429"/>
                </a:cubicBezTo>
                <a:cubicBezTo>
                  <a:pt x="7165160" y="3378534"/>
                  <a:pt x="7152772" y="3364815"/>
                  <a:pt x="7127104" y="3368475"/>
                </a:cubicBezTo>
                <a:cubicBezTo>
                  <a:pt x="7134894" y="3362260"/>
                  <a:pt x="7098599" y="3367723"/>
                  <a:pt x="7094311" y="3361339"/>
                </a:cubicBezTo>
                <a:cubicBezTo>
                  <a:pt x="7092331" y="3356198"/>
                  <a:pt x="7080860" y="3356657"/>
                  <a:pt x="7072124" y="3354762"/>
                </a:cubicBezTo>
                <a:cubicBezTo>
                  <a:pt x="7065898" y="3349511"/>
                  <a:pt x="7021942" y="3344717"/>
                  <a:pt x="7006638" y="3345473"/>
                </a:cubicBezTo>
                <a:cubicBezTo>
                  <a:pt x="6963504" y="3350697"/>
                  <a:pt x="6928807" y="3329559"/>
                  <a:pt x="6894320" y="3333192"/>
                </a:cubicBezTo>
                <a:cubicBezTo>
                  <a:pt x="6885290" y="3332697"/>
                  <a:pt x="6877803" y="3331507"/>
                  <a:pt x="6871318" y="3329892"/>
                </a:cubicBezTo>
                <a:lnTo>
                  <a:pt x="6855157" y="3324330"/>
                </a:lnTo>
                <a:cubicBezTo>
                  <a:pt x="6854956" y="3323109"/>
                  <a:pt x="6854755" y="3321887"/>
                  <a:pt x="6854555" y="3320665"/>
                </a:cubicBezTo>
                <a:lnTo>
                  <a:pt x="6842483" y="3318413"/>
                </a:lnTo>
                <a:lnTo>
                  <a:pt x="6840027" y="3317245"/>
                </a:lnTo>
                <a:cubicBezTo>
                  <a:pt x="6835354" y="3315001"/>
                  <a:pt x="6830588" y="3312868"/>
                  <a:pt x="6825185" y="3311114"/>
                </a:cubicBezTo>
                <a:cubicBezTo>
                  <a:pt x="6810331" y="3324866"/>
                  <a:pt x="6776772" y="3298463"/>
                  <a:pt x="6774755" y="3312168"/>
                </a:cubicBezTo>
                <a:cubicBezTo>
                  <a:pt x="6742477" y="3304924"/>
                  <a:pt x="6749024" y="3319870"/>
                  <a:pt x="6728129" y="3301832"/>
                </a:cubicBezTo>
                <a:cubicBezTo>
                  <a:pt x="6661764" y="3299056"/>
                  <a:pt x="6593104" y="3275946"/>
                  <a:pt x="6527587" y="3280829"/>
                </a:cubicBezTo>
                <a:cubicBezTo>
                  <a:pt x="6542935" y="3276465"/>
                  <a:pt x="6531033" y="3266920"/>
                  <a:pt x="6511742" y="3266067"/>
                </a:cubicBezTo>
                <a:cubicBezTo>
                  <a:pt x="6570025" y="3248440"/>
                  <a:pt x="6418649" y="3271458"/>
                  <a:pt x="6434953" y="3253360"/>
                </a:cubicBezTo>
                <a:cubicBezTo>
                  <a:pt x="6407781" y="3267048"/>
                  <a:pt x="6300040" y="3274313"/>
                  <a:pt x="6292331" y="3255322"/>
                </a:cubicBezTo>
                <a:cubicBezTo>
                  <a:pt x="6242057" y="3246469"/>
                  <a:pt x="6188266" y="3249680"/>
                  <a:pt x="6149913" y="3232917"/>
                </a:cubicBezTo>
                <a:cubicBezTo>
                  <a:pt x="6144898" y="3234391"/>
                  <a:pt x="6139526" y="3235322"/>
                  <a:pt x="6133930" y="3235867"/>
                </a:cubicBezTo>
                <a:lnTo>
                  <a:pt x="6117554" y="3236464"/>
                </a:lnTo>
                <a:lnTo>
                  <a:pt x="6116039" y="3235720"/>
                </a:lnTo>
                <a:cubicBezTo>
                  <a:pt x="6108393" y="3233681"/>
                  <a:pt x="6102936" y="3233437"/>
                  <a:pt x="6098459" y="3233988"/>
                </a:cubicBezTo>
                <a:lnTo>
                  <a:pt x="6093630" y="3235240"/>
                </a:lnTo>
                <a:lnTo>
                  <a:pt x="6081261" y="3234563"/>
                </a:lnTo>
                <a:lnTo>
                  <a:pt x="6056067" y="3234608"/>
                </a:lnTo>
                <a:lnTo>
                  <a:pt x="6052129" y="3233324"/>
                </a:lnTo>
                <a:lnTo>
                  <a:pt x="6015338" y="3231378"/>
                </a:lnTo>
                <a:cubicBezTo>
                  <a:pt x="6015291" y="3231165"/>
                  <a:pt x="6015245" y="3230951"/>
                  <a:pt x="6015198" y="3230737"/>
                </a:cubicBezTo>
                <a:cubicBezTo>
                  <a:pt x="6014048" y="3229257"/>
                  <a:pt x="6011617" y="3228081"/>
                  <a:pt x="6006436" y="3227508"/>
                </a:cubicBezTo>
                <a:cubicBezTo>
                  <a:pt x="6019781" y="3219395"/>
                  <a:pt x="6005305" y="3223709"/>
                  <a:pt x="5988851" y="3222735"/>
                </a:cubicBezTo>
                <a:cubicBezTo>
                  <a:pt x="6005907" y="3209918"/>
                  <a:pt x="5955918" y="3212588"/>
                  <a:pt x="5952863" y="3204137"/>
                </a:cubicBezTo>
                <a:cubicBezTo>
                  <a:pt x="5940395" y="3203711"/>
                  <a:pt x="5927517" y="3203028"/>
                  <a:pt x="5914548" y="3202041"/>
                </a:cubicBezTo>
                <a:lnTo>
                  <a:pt x="5907020" y="3201283"/>
                </a:lnTo>
                <a:cubicBezTo>
                  <a:pt x="5906995" y="3201231"/>
                  <a:pt x="5906969" y="3201180"/>
                  <a:pt x="5906944" y="3201129"/>
                </a:cubicBezTo>
                <a:cubicBezTo>
                  <a:pt x="5905471" y="3200668"/>
                  <a:pt x="5903056" y="3200308"/>
                  <a:pt x="5899155" y="3200053"/>
                </a:cubicBezTo>
                <a:lnTo>
                  <a:pt x="5893294" y="3199901"/>
                </a:lnTo>
                <a:lnTo>
                  <a:pt x="5878691" y="3198431"/>
                </a:lnTo>
                <a:lnTo>
                  <a:pt x="5874165" y="3197003"/>
                </a:lnTo>
                <a:lnTo>
                  <a:pt x="5873092" y="3195108"/>
                </a:lnTo>
                <a:lnTo>
                  <a:pt x="5871658" y="3195162"/>
                </a:lnTo>
                <a:cubicBezTo>
                  <a:pt x="5860152" y="3197097"/>
                  <a:pt x="5855231" y="3201097"/>
                  <a:pt x="5846928" y="3187725"/>
                </a:cubicBezTo>
                <a:cubicBezTo>
                  <a:pt x="5821379" y="3190142"/>
                  <a:pt x="5819686" y="3182343"/>
                  <a:pt x="5788468" y="3176316"/>
                </a:cubicBezTo>
                <a:cubicBezTo>
                  <a:pt x="5773119" y="3179521"/>
                  <a:pt x="5762947" y="3176704"/>
                  <a:pt x="5753823" y="3171919"/>
                </a:cubicBezTo>
                <a:cubicBezTo>
                  <a:pt x="5721557" y="3170726"/>
                  <a:pt x="5694983" y="3162549"/>
                  <a:pt x="5660194" y="3157536"/>
                </a:cubicBezTo>
                <a:cubicBezTo>
                  <a:pt x="5619608" y="3159495"/>
                  <a:pt x="5604384" y="3146636"/>
                  <a:pt x="5567188" y="3141325"/>
                </a:cubicBezTo>
                <a:cubicBezTo>
                  <a:pt x="5530345" y="3148235"/>
                  <a:pt x="5543868" y="3129416"/>
                  <a:pt x="5526178" y="3123274"/>
                </a:cubicBezTo>
                <a:lnTo>
                  <a:pt x="5520866" y="3122322"/>
                </a:lnTo>
                <a:lnTo>
                  <a:pt x="5506009" y="3122332"/>
                </a:lnTo>
                <a:lnTo>
                  <a:pt x="5500363" y="3122766"/>
                </a:lnTo>
                <a:cubicBezTo>
                  <a:pt x="5496497" y="3122905"/>
                  <a:pt x="5493953" y="3122792"/>
                  <a:pt x="5492228" y="3122486"/>
                </a:cubicBezTo>
                <a:lnTo>
                  <a:pt x="5492044" y="3122342"/>
                </a:lnTo>
                <a:lnTo>
                  <a:pt x="5484386" y="3122347"/>
                </a:lnTo>
                <a:cubicBezTo>
                  <a:pt x="5471420" y="3122670"/>
                  <a:pt x="5458764" y="3123280"/>
                  <a:pt x="5446679" y="3124105"/>
                </a:cubicBezTo>
                <a:cubicBezTo>
                  <a:pt x="5437659" y="3116107"/>
                  <a:pt x="5392392" y="3123709"/>
                  <a:pt x="5399188" y="3109418"/>
                </a:cubicBezTo>
                <a:cubicBezTo>
                  <a:pt x="5382948" y="3110102"/>
                  <a:pt x="5372407" y="3115781"/>
                  <a:pt x="5379117" y="3106482"/>
                </a:cubicBezTo>
                <a:cubicBezTo>
                  <a:pt x="5373809" y="3106435"/>
                  <a:pt x="5370660" y="3105521"/>
                  <a:pt x="5368499" y="3104181"/>
                </a:cubicBezTo>
                <a:lnTo>
                  <a:pt x="5367902" y="3103566"/>
                </a:lnTo>
                <a:lnTo>
                  <a:pt x="5331747" y="3105319"/>
                </a:lnTo>
                <a:lnTo>
                  <a:pt x="5327095" y="3104450"/>
                </a:lnTo>
                <a:lnTo>
                  <a:pt x="5303337" y="3107003"/>
                </a:lnTo>
                <a:lnTo>
                  <a:pt x="5291164" y="3107570"/>
                </a:lnTo>
                <a:lnTo>
                  <a:pt x="5287515" y="3109282"/>
                </a:lnTo>
                <a:cubicBezTo>
                  <a:pt x="5283689" y="3110269"/>
                  <a:pt x="5278356" y="3110573"/>
                  <a:pt x="5269654" y="3109330"/>
                </a:cubicBezTo>
                <a:lnTo>
                  <a:pt x="5267681" y="3108752"/>
                </a:lnTo>
                <a:lnTo>
                  <a:pt x="5252655" y="3110969"/>
                </a:lnTo>
                <a:cubicBezTo>
                  <a:pt x="5247766" y="3112062"/>
                  <a:pt x="5243369" y="3113511"/>
                  <a:pt x="5239703" y="3115460"/>
                </a:cubicBezTo>
                <a:cubicBezTo>
                  <a:pt x="5191311" y="3102811"/>
                  <a:pt x="5142849" y="3111324"/>
                  <a:pt x="5088947" y="3107634"/>
                </a:cubicBezTo>
                <a:cubicBezTo>
                  <a:pt x="5027989" y="3108214"/>
                  <a:pt x="4985627" y="3110432"/>
                  <a:pt x="4945514" y="3110162"/>
                </a:cubicBezTo>
                <a:cubicBezTo>
                  <a:pt x="4926678" y="3111245"/>
                  <a:pt x="4789238" y="3111826"/>
                  <a:pt x="4800559" y="3106010"/>
                </a:cubicBezTo>
                <a:cubicBezTo>
                  <a:pt x="4742239" y="3117333"/>
                  <a:pt x="4708324" y="3101468"/>
                  <a:pt x="4643642" y="3105351"/>
                </a:cubicBezTo>
                <a:cubicBezTo>
                  <a:pt x="4610808" y="3089712"/>
                  <a:pt x="4627845" y="3103743"/>
                  <a:pt x="4592107" y="3099840"/>
                </a:cubicBezTo>
                <a:cubicBezTo>
                  <a:pt x="4600157" y="3113506"/>
                  <a:pt x="4549287" y="3090911"/>
                  <a:pt x="4545249" y="3105899"/>
                </a:cubicBezTo>
                <a:cubicBezTo>
                  <a:pt x="4538872" y="3104716"/>
                  <a:pt x="4532825" y="3103094"/>
                  <a:pt x="4526782" y="3101355"/>
                </a:cubicBezTo>
                <a:lnTo>
                  <a:pt x="4523614" y="3100453"/>
                </a:lnTo>
                <a:lnTo>
                  <a:pt x="4510579" y="3099442"/>
                </a:lnTo>
                <a:lnTo>
                  <a:pt x="4507348" y="3095901"/>
                </a:lnTo>
                <a:lnTo>
                  <a:pt x="4348949" y="3090220"/>
                </a:lnTo>
                <a:cubicBezTo>
                  <a:pt x="4335046" y="3092487"/>
                  <a:pt x="4290056" y="3092155"/>
                  <a:pt x="4280362" y="3087618"/>
                </a:cubicBezTo>
                <a:cubicBezTo>
                  <a:pt x="4270739" y="3086627"/>
                  <a:pt x="4260237" y="3088220"/>
                  <a:pt x="4254634" y="3083366"/>
                </a:cubicBezTo>
                <a:cubicBezTo>
                  <a:pt x="4233731" y="3080512"/>
                  <a:pt x="4185859" y="3073948"/>
                  <a:pt x="4154942" y="3070490"/>
                </a:cubicBezTo>
                <a:cubicBezTo>
                  <a:pt x="4138280" y="3076599"/>
                  <a:pt x="4112117" y="3064194"/>
                  <a:pt x="4069131" y="3062612"/>
                </a:cubicBezTo>
                <a:cubicBezTo>
                  <a:pt x="4050897" y="3069679"/>
                  <a:pt x="4040160" y="3061449"/>
                  <a:pt x="4005249" y="3070810"/>
                </a:cubicBezTo>
                <a:cubicBezTo>
                  <a:pt x="4003818" y="3069842"/>
                  <a:pt x="4002032" y="3068943"/>
                  <a:pt x="3999945" y="3068139"/>
                </a:cubicBezTo>
                <a:cubicBezTo>
                  <a:pt x="3987818" y="3063468"/>
                  <a:pt x="3968381" y="3062958"/>
                  <a:pt x="3956529" y="3067000"/>
                </a:cubicBezTo>
                <a:cubicBezTo>
                  <a:pt x="3900898" y="3079382"/>
                  <a:pt x="3850463" y="3077929"/>
                  <a:pt x="3803031" y="3079823"/>
                </a:cubicBezTo>
                <a:cubicBezTo>
                  <a:pt x="3749421" y="3080464"/>
                  <a:pt x="3785521" y="3065630"/>
                  <a:pt x="3718229" y="3077134"/>
                </a:cubicBezTo>
                <a:cubicBezTo>
                  <a:pt x="3711244" y="3071611"/>
                  <a:pt x="3702770" y="3071184"/>
                  <a:pt x="3688357" y="3073468"/>
                </a:cubicBezTo>
                <a:cubicBezTo>
                  <a:pt x="3662326" y="3073378"/>
                  <a:pt x="3664937" y="3059899"/>
                  <a:pt x="3638298" y="3067494"/>
                </a:cubicBezTo>
                <a:cubicBezTo>
                  <a:pt x="3643333" y="3060328"/>
                  <a:pt x="3589079" y="3063658"/>
                  <a:pt x="3601443" y="3056355"/>
                </a:cubicBezTo>
                <a:cubicBezTo>
                  <a:pt x="3584797" y="3049384"/>
                  <a:pt x="3575923" y="3060108"/>
                  <a:pt x="3559361" y="3054005"/>
                </a:cubicBezTo>
                <a:cubicBezTo>
                  <a:pt x="3540444" y="3052269"/>
                  <a:pt x="3569896" y="3061996"/>
                  <a:pt x="3548859" y="3062094"/>
                </a:cubicBezTo>
                <a:cubicBezTo>
                  <a:pt x="3523419" y="3060901"/>
                  <a:pt x="3522848" y="3074222"/>
                  <a:pt x="3504082" y="3056779"/>
                </a:cubicBezTo>
                <a:lnTo>
                  <a:pt x="3436234" y="3047769"/>
                </a:lnTo>
                <a:cubicBezTo>
                  <a:pt x="3420764" y="3051629"/>
                  <a:pt x="3408644" y="3049227"/>
                  <a:pt x="3396914" y="3044803"/>
                </a:cubicBezTo>
                <a:cubicBezTo>
                  <a:pt x="3361398" y="3044955"/>
                  <a:pt x="3329425" y="3037856"/>
                  <a:pt x="3289720" y="3034278"/>
                </a:cubicBezTo>
                <a:cubicBezTo>
                  <a:pt x="3246348" y="3037943"/>
                  <a:pt x="3224942" y="3025667"/>
                  <a:pt x="3182509" y="3021890"/>
                </a:cubicBezTo>
                <a:cubicBezTo>
                  <a:pt x="3139731" y="3031583"/>
                  <a:pt x="3155749" y="3004773"/>
                  <a:pt x="3119879" y="3004134"/>
                </a:cubicBezTo>
                <a:cubicBezTo>
                  <a:pt x="3060941" y="3012153"/>
                  <a:pt x="3121880" y="2995117"/>
                  <a:pt x="3031656" y="2995077"/>
                </a:cubicBezTo>
                <a:cubicBezTo>
                  <a:pt x="3026453" y="2996603"/>
                  <a:pt x="3015685" y="2994367"/>
                  <a:pt x="3017018" y="2992034"/>
                </a:cubicBezTo>
                <a:cubicBezTo>
                  <a:pt x="2997245" y="2992118"/>
                  <a:pt x="2941342" y="2976346"/>
                  <a:pt x="2913012" y="2978042"/>
                </a:cubicBezTo>
                <a:cubicBezTo>
                  <a:pt x="2858481" y="2969139"/>
                  <a:pt x="2831094" y="2979433"/>
                  <a:pt x="2791382" y="2975899"/>
                </a:cubicBezTo>
                <a:cubicBezTo>
                  <a:pt x="2745836" y="2966063"/>
                  <a:pt x="2719288" y="2957529"/>
                  <a:pt x="2639738" y="2936567"/>
                </a:cubicBezTo>
                <a:lnTo>
                  <a:pt x="2369741" y="2876435"/>
                </a:lnTo>
                <a:cubicBezTo>
                  <a:pt x="2269614" y="2832081"/>
                  <a:pt x="2140023" y="2856176"/>
                  <a:pt x="2078755" y="2852909"/>
                </a:cubicBezTo>
                <a:cubicBezTo>
                  <a:pt x="2053362" y="2866100"/>
                  <a:pt x="2032778" y="2851474"/>
                  <a:pt x="2002128" y="2856835"/>
                </a:cubicBezTo>
                <a:cubicBezTo>
                  <a:pt x="1933939" y="2859736"/>
                  <a:pt x="1866254" y="2874726"/>
                  <a:pt x="1777746" y="2864566"/>
                </a:cubicBezTo>
                <a:cubicBezTo>
                  <a:pt x="1737851" y="2905864"/>
                  <a:pt x="1634115" y="2880970"/>
                  <a:pt x="1549425" y="2904556"/>
                </a:cubicBezTo>
                <a:cubicBezTo>
                  <a:pt x="1500265" y="2909373"/>
                  <a:pt x="1423030" y="2888862"/>
                  <a:pt x="1405992" y="2911144"/>
                </a:cubicBezTo>
                <a:cubicBezTo>
                  <a:pt x="1383494" y="2897507"/>
                  <a:pt x="1362438" y="2919536"/>
                  <a:pt x="1337848" y="2921491"/>
                </a:cubicBezTo>
                <a:cubicBezTo>
                  <a:pt x="1318218" y="2912820"/>
                  <a:pt x="1308478" y="2920319"/>
                  <a:pt x="1290645" y="2921985"/>
                </a:cubicBezTo>
                <a:cubicBezTo>
                  <a:pt x="1282569" y="2916637"/>
                  <a:pt x="1267476" y="2916916"/>
                  <a:pt x="1262341" y="2923190"/>
                </a:cubicBezTo>
                <a:cubicBezTo>
                  <a:pt x="1269627" y="2937654"/>
                  <a:pt x="1217209" y="2930439"/>
                  <a:pt x="1213314" y="2940415"/>
                </a:cubicBezTo>
                <a:cubicBezTo>
                  <a:pt x="1182890" y="2942495"/>
                  <a:pt x="1050782" y="2929830"/>
                  <a:pt x="1028405" y="2945799"/>
                </a:cubicBezTo>
                <a:cubicBezTo>
                  <a:pt x="966896" y="2953381"/>
                  <a:pt x="877997" y="2927977"/>
                  <a:pt x="851857" y="2928423"/>
                </a:cubicBezTo>
                <a:cubicBezTo>
                  <a:pt x="825919" y="2899251"/>
                  <a:pt x="699677" y="2976135"/>
                  <a:pt x="588681" y="2977769"/>
                </a:cubicBezTo>
                <a:cubicBezTo>
                  <a:pt x="573724" y="2974953"/>
                  <a:pt x="565729" y="2974991"/>
                  <a:pt x="561717" y="2981641"/>
                </a:cubicBezTo>
                <a:cubicBezTo>
                  <a:pt x="532860" y="2985482"/>
                  <a:pt x="475932" y="2991762"/>
                  <a:pt x="415541" y="3000819"/>
                </a:cubicBezTo>
                <a:cubicBezTo>
                  <a:pt x="370154" y="3008289"/>
                  <a:pt x="146634" y="3001788"/>
                  <a:pt x="86183" y="3009699"/>
                </a:cubicBezTo>
                <a:lnTo>
                  <a:pt x="0" y="3044978"/>
                </a:lnTo>
                <a:close/>
              </a:path>
            </a:pathLst>
          </a:custGeom>
        </p:spPr>
      </p:pic>
      <p:sp>
        <p:nvSpPr>
          <p:cNvPr id="2" name="TextBox 1">
            <a:extLst>
              <a:ext uri="{FF2B5EF4-FFF2-40B4-BE49-F238E27FC236}">
                <a16:creationId xmlns:a16="http://schemas.microsoft.com/office/drawing/2014/main" id="{769EDFEE-6E4E-455C-AD74-2723758E88E5}"/>
              </a:ext>
            </a:extLst>
          </p:cNvPr>
          <p:cNvSpPr txBox="1"/>
          <p:nvPr/>
        </p:nvSpPr>
        <p:spPr>
          <a:xfrm>
            <a:off x="935498" y="4045738"/>
            <a:ext cx="5064919" cy="2398713"/>
          </a:xfrm>
          <a:prstGeom prst="rect">
            <a:avLst/>
          </a:prstGeom>
        </p:spPr>
        <p:txBody>
          <a:bodyPr vert="horz" lIns="91440" tIns="45720" rIns="91440" bIns="45720" rtlCol="0" anchor="ctr">
            <a:noAutofit/>
          </a:bodyPr>
          <a:lstStyle/>
          <a:p>
            <a:pPr>
              <a:lnSpc>
                <a:spcPct val="90000"/>
              </a:lnSpc>
              <a:spcAft>
                <a:spcPts val="600"/>
              </a:spcAft>
            </a:pPr>
            <a:r>
              <a:rPr lang="en-US" sz="3000" dirty="0">
                <a:solidFill>
                  <a:schemeClr val="accent1">
                    <a:lumMod val="75000"/>
                  </a:schemeClr>
                </a:solidFill>
                <a:latin typeface="Century Schoolbook" panose="02040604050505020304" pitchFamily="18" charset="0"/>
              </a:rPr>
              <a:t>Appellate considerations</a:t>
            </a:r>
          </a:p>
          <a:p>
            <a:pPr marL="857250" lvl="1" indent="-342900">
              <a:lnSpc>
                <a:spcPct val="90000"/>
              </a:lnSpc>
              <a:spcAft>
                <a:spcPts val="600"/>
              </a:spcAft>
              <a:buFont typeface="Wingdings" panose="05000000000000000000" pitchFamily="2" charset="2"/>
              <a:buChar char="q"/>
            </a:pPr>
            <a:r>
              <a:rPr lang="en-US" sz="3000" dirty="0">
                <a:solidFill>
                  <a:schemeClr val="accent1">
                    <a:lumMod val="75000"/>
                  </a:schemeClr>
                </a:solidFill>
                <a:latin typeface="Century Schoolbook" panose="02040604050505020304" pitchFamily="18" charset="0"/>
              </a:rPr>
              <a:t>Standard of Review</a:t>
            </a:r>
          </a:p>
          <a:p>
            <a:pPr marL="857250" lvl="1" indent="-342900">
              <a:lnSpc>
                <a:spcPct val="90000"/>
              </a:lnSpc>
              <a:spcAft>
                <a:spcPts val="600"/>
              </a:spcAft>
              <a:buFont typeface="Wingdings" panose="05000000000000000000" pitchFamily="2" charset="2"/>
              <a:buChar char="q"/>
            </a:pPr>
            <a:r>
              <a:rPr lang="en-US" sz="3000" dirty="0">
                <a:solidFill>
                  <a:schemeClr val="accent1">
                    <a:lumMod val="75000"/>
                  </a:schemeClr>
                </a:solidFill>
                <a:latin typeface="Century Schoolbook" panose="02040604050505020304" pitchFamily="18" charset="0"/>
              </a:rPr>
              <a:t>Record only</a:t>
            </a:r>
          </a:p>
          <a:p>
            <a:pPr marL="857250" lvl="1" indent="-342900">
              <a:lnSpc>
                <a:spcPct val="90000"/>
              </a:lnSpc>
              <a:spcAft>
                <a:spcPts val="600"/>
              </a:spcAft>
              <a:buFont typeface="Wingdings" panose="05000000000000000000" pitchFamily="2" charset="2"/>
              <a:buChar char="q"/>
            </a:pPr>
            <a:r>
              <a:rPr lang="en-US" sz="3000" dirty="0">
                <a:solidFill>
                  <a:schemeClr val="accent1">
                    <a:lumMod val="75000"/>
                  </a:schemeClr>
                </a:solidFill>
                <a:latin typeface="Century Schoolbook" panose="02040604050505020304" pitchFamily="18" charset="0"/>
              </a:rPr>
              <a:t>The next case</a:t>
            </a:r>
          </a:p>
        </p:txBody>
      </p:sp>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6736" y="6030906"/>
            <a:ext cx="1985264" cy="827094"/>
          </a:xfrm>
        </p:spPr>
      </p:pic>
      <p:sp>
        <p:nvSpPr>
          <p:cNvPr id="10" name="TextBox 9">
            <a:extLst>
              <a:ext uri="{FF2B5EF4-FFF2-40B4-BE49-F238E27FC236}">
                <a16:creationId xmlns:a16="http://schemas.microsoft.com/office/drawing/2014/main" id="{A945F4CA-F476-4978-A84B-ACC6C3433506}"/>
              </a:ext>
            </a:extLst>
          </p:cNvPr>
          <p:cNvSpPr txBox="1"/>
          <p:nvPr/>
        </p:nvSpPr>
        <p:spPr>
          <a:xfrm>
            <a:off x="6563748" y="4582608"/>
            <a:ext cx="5064919" cy="1324971"/>
          </a:xfrm>
          <a:prstGeom prst="rect">
            <a:avLst/>
          </a:prstGeom>
        </p:spPr>
        <p:txBody>
          <a:bodyPr vert="horz" lIns="91440" tIns="45720" rIns="91440" bIns="45720" rtlCol="0" anchor="ctr">
            <a:noAutofit/>
          </a:bodyPr>
          <a:lstStyle/>
          <a:p>
            <a:pPr>
              <a:lnSpc>
                <a:spcPct val="90000"/>
              </a:lnSpc>
              <a:spcAft>
                <a:spcPts val="600"/>
              </a:spcAft>
            </a:pPr>
            <a:r>
              <a:rPr lang="en-US" sz="3000" dirty="0">
                <a:solidFill>
                  <a:schemeClr val="accent1">
                    <a:lumMod val="75000"/>
                  </a:schemeClr>
                </a:solidFill>
                <a:latin typeface="Century Schoolbook" panose="02040604050505020304" pitchFamily="18" charset="0"/>
              </a:rPr>
              <a:t>At every stage: how do these impact the legal case I am building?</a:t>
            </a:r>
          </a:p>
        </p:txBody>
      </p:sp>
    </p:spTree>
    <p:extLst>
      <p:ext uri="{BB962C8B-B14F-4D97-AF65-F5344CB8AC3E}">
        <p14:creationId xmlns:p14="http://schemas.microsoft.com/office/powerpoint/2010/main" val="621070008"/>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Hand with a gavel">
            <a:extLst>
              <a:ext uri="{FF2B5EF4-FFF2-40B4-BE49-F238E27FC236}">
                <a16:creationId xmlns:a16="http://schemas.microsoft.com/office/drawing/2014/main" id="{97694DC5-5F6F-4107-8DF7-F8BDBCC4C1CE}"/>
              </a:ext>
            </a:extLst>
          </p:cNvPr>
          <p:cNvPicPr>
            <a:picLocks noChangeAspect="1"/>
          </p:cNvPicPr>
          <p:nvPr/>
        </p:nvPicPr>
        <p:blipFill rotWithShape="1">
          <a:blip r:embed="rId2">
            <a:alphaModFix amt="52000"/>
            <a:extLst>
              <a:ext uri="{28A0092B-C50C-407E-A947-70E740481C1C}">
                <a14:useLocalDpi xmlns:a14="http://schemas.microsoft.com/office/drawing/2010/main" val="0"/>
              </a:ext>
            </a:extLst>
          </a:blip>
          <a:srcRect r="5882" b="-1"/>
          <a:stretch/>
        </p:blipFill>
        <p:spPr>
          <a:xfrm>
            <a:off x="3657600" y="10"/>
            <a:ext cx="8534397" cy="6857990"/>
          </a:xfrm>
          <a:prstGeom prst="rect">
            <a:avLst/>
          </a:prstGeom>
        </p:spPr>
      </p:pic>
      <p:sp>
        <p:nvSpPr>
          <p:cNvPr id="24" name="Rectangle 23">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036CB4-B5CE-E473-DB2A-A39616D88DE7}"/>
              </a:ext>
            </a:extLst>
          </p:cNvPr>
          <p:cNvSpPr>
            <a:spLocks noGrp="1"/>
          </p:cNvSpPr>
          <p:nvPr>
            <p:ph type="title"/>
          </p:nvPr>
        </p:nvSpPr>
        <p:spPr>
          <a:xfrm>
            <a:off x="496454" y="355888"/>
            <a:ext cx="6552062" cy="1084984"/>
          </a:xfrm>
        </p:spPr>
        <p:txBody>
          <a:bodyPr vert="horz" lIns="91440" tIns="45720" rIns="91440" bIns="45720" rtlCol="0" anchor="ctr">
            <a:normAutofit/>
          </a:bodyPr>
          <a:lstStyle/>
          <a:p>
            <a:r>
              <a:rPr lang="en-US" sz="4000" b="1" dirty="0">
                <a:latin typeface="Century Schoolbook" panose="02040604050505020304" pitchFamily="18" charset="0"/>
              </a:rPr>
              <a:t>Basics of Preservation</a:t>
            </a:r>
          </a:p>
        </p:txBody>
      </p:sp>
      <p:sp>
        <p:nvSpPr>
          <p:cNvPr id="9" name="TextBox 8">
            <a:extLst>
              <a:ext uri="{FF2B5EF4-FFF2-40B4-BE49-F238E27FC236}">
                <a16:creationId xmlns:a16="http://schemas.microsoft.com/office/drawing/2014/main" id="{346234B3-69E7-AFF9-DEFA-C96C1B3C7C4F}"/>
              </a:ext>
            </a:extLst>
          </p:cNvPr>
          <p:cNvSpPr txBox="1"/>
          <p:nvPr/>
        </p:nvSpPr>
        <p:spPr>
          <a:xfrm>
            <a:off x="606021" y="1867932"/>
            <a:ext cx="6654932" cy="4162974"/>
          </a:xfrm>
          <a:prstGeom prst="rect">
            <a:avLst/>
          </a:prstGeom>
        </p:spPr>
        <p:txBody>
          <a:bodyPr vert="horz" lIns="91440" tIns="45720" rIns="91440" bIns="45720" rtlCol="0">
            <a:normAutofit fontScale="85000" lnSpcReduction="20000"/>
          </a:bodyPr>
          <a:lstStyle/>
          <a:p>
            <a:pPr>
              <a:lnSpc>
                <a:spcPct val="90000"/>
              </a:lnSpc>
              <a:spcAft>
                <a:spcPts val="600"/>
              </a:spcAft>
            </a:pPr>
            <a:r>
              <a:rPr lang="en-US" sz="3200" dirty="0">
                <a:solidFill>
                  <a:schemeClr val="accent1">
                    <a:lumMod val="75000"/>
                  </a:schemeClr>
                </a:solidFill>
                <a:latin typeface="Century Schoolbook" panose="02040604050505020304" pitchFamily="18" charset="0"/>
              </a:rPr>
              <a:t>To correct error, appellate court needs you to:</a:t>
            </a:r>
          </a:p>
          <a:p>
            <a:pPr>
              <a:lnSpc>
                <a:spcPct val="90000"/>
              </a:lnSpc>
              <a:spcAft>
                <a:spcPts val="600"/>
              </a:spcAft>
            </a:pPr>
            <a:endParaRPr lang="en-US" sz="3200" dirty="0">
              <a:solidFill>
                <a:schemeClr val="accent1">
                  <a:lumMod val="75000"/>
                </a:schemeClr>
              </a:solidFill>
              <a:latin typeface="Century Schoolbook" panose="02040604050505020304" pitchFamily="18" charset="0"/>
            </a:endParaRPr>
          </a:p>
          <a:p>
            <a:pPr marL="914400" lvl="1" indent="-457200">
              <a:lnSpc>
                <a:spcPct val="90000"/>
              </a:lnSpc>
              <a:spcAft>
                <a:spcPts val="600"/>
              </a:spcAft>
              <a:buFont typeface="Wingdings" panose="05000000000000000000" pitchFamily="2" charset="2"/>
              <a:buChar char="q"/>
            </a:pPr>
            <a:r>
              <a:rPr lang="en-US" sz="3200" dirty="0">
                <a:solidFill>
                  <a:schemeClr val="accent1">
                    <a:lumMod val="75000"/>
                  </a:schemeClr>
                </a:solidFill>
                <a:latin typeface="Century Schoolbook" panose="02040604050505020304" pitchFamily="18" charset="0"/>
              </a:rPr>
              <a:t>Make a specific objection or argument on record;</a:t>
            </a:r>
          </a:p>
          <a:p>
            <a:pPr marL="914400" lvl="1" indent="-457200">
              <a:lnSpc>
                <a:spcPct val="90000"/>
              </a:lnSpc>
              <a:spcAft>
                <a:spcPts val="600"/>
              </a:spcAft>
              <a:buFont typeface="Wingdings" panose="05000000000000000000" pitchFamily="2" charset="2"/>
              <a:buChar char="q"/>
            </a:pPr>
            <a:endParaRPr lang="en-US" sz="3200" dirty="0">
              <a:solidFill>
                <a:schemeClr val="accent1">
                  <a:lumMod val="75000"/>
                </a:schemeClr>
              </a:solidFill>
              <a:latin typeface="Century Schoolbook" panose="02040604050505020304" pitchFamily="18" charset="0"/>
            </a:endParaRPr>
          </a:p>
          <a:p>
            <a:pPr marL="914400" lvl="1" indent="-457200">
              <a:lnSpc>
                <a:spcPct val="90000"/>
              </a:lnSpc>
              <a:spcAft>
                <a:spcPts val="600"/>
              </a:spcAft>
              <a:buFont typeface="Wingdings" panose="05000000000000000000" pitchFamily="2" charset="2"/>
              <a:buChar char="q"/>
            </a:pPr>
            <a:r>
              <a:rPr lang="en-US" sz="3200" dirty="0">
                <a:solidFill>
                  <a:schemeClr val="accent1">
                    <a:lumMod val="75000"/>
                  </a:schemeClr>
                </a:solidFill>
                <a:latin typeface="Century Schoolbook" panose="02040604050505020304" pitchFamily="18" charset="0"/>
              </a:rPr>
              <a:t>When the error can be corrected; and</a:t>
            </a:r>
          </a:p>
          <a:p>
            <a:pPr marL="914400" lvl="1" indent="-457200">
              <a:lnSpc>
                <a:spcPct val="90000"/>
              </a:lnSpc>
              <a:spcAft>
                <a:spcPts val="600"/>
              </a:spcAft>
              <a:buFont typeface="Wingdings" panose="05000000000000000000" pitchFamily="2" charset="2"/>
              <a:buChar char="q"/>
            </a:pPr>
            <a:endParaRPr lang="en-US" sz="3200" dirty="0">
              <a:solidFill>
                <a:schemeClr val="accent1">
                  <a:lumMod val="75000"/>
                </a:schemeClr>
              </a:solidFill>
              <a:latin typeface="Century Schoolbook" panose="02040604050505020304" pitchFamily="18" charset="0"/>
            </a:endParaRPr>
          </a:p>
          <a:p>
            <a:pPr marL="914400" lvl="1" indent="-457200">
              <a:lnSpc>
                <a:spcPct val="90000"/>
              </a:lnSpc>
              <a:spcAft>
                <a:spcPts val="600"/>
              </a:spcAft>
              <a:buFont typeface="Wingdings" panose="05000000000000000000" pitchFamily="2" charset="2"/>
              <a:buChar char="q"/>
            </a:pPr>
            <a:r>
              <a:rPr lang="en-US" sz="3200" dirty="0">
                <a:solidFill>
                  <a:schemeClr val="accent1">
                    <a:lumMod val="75000"/>
                  </a:schemeClr>
                </a:solidFill>
                <a:latin typeface="Century Schoolbook" panose="02040604050505020304" pitchFamily="18" charset="0"/>
              </a:rPr>
              <a:t>Obtain a ruling.</a:t>
            </a:r>
          </a:p>
          <a:p>
            <a:pPr marL="914400" lvl="1" indent="-457200">
              <a:lnSpc>
                <a:spcPct val="90000"/>
              </a:lnSpc>
              <a:spcAft>
                <a:spcPts val="600"/>
              </a:spcAft>
              <a:buFont typeface="Wingdings" panose="05000000000000000000" pitchFamily="2" charset="2"/>
              <a:buChar char="q"/>
            </a:pPr>
            <a:endParaRPr lang="en-US" sz="3200" dirty="0">
              <a:solidFill>
                <a:schemeClr val="accent1">
                  <a:lumMod val="75000"/>
                </a:schemeClr>
              </a:solidFill>
              <a:latin typeface="Century Schoolbook" panose="02040604050505020304" pitchFamily="18" charset="0"/>
            </a:endParaRPr>
          </a:p>
          <a:p>
            <a:pPr>
              <a:lnSpc>
                <a:spcPct val="90000"/>
              </a:lnSpc>
              <a:spcAft>
                <a:spcPts val="600"/>
              </a:spcAft>
            </a:pPr>
            <a:r>
              <a:rPr lang="en-US" sz="3200" dirty="0">
                <a:solidFill>
                  <a:schemeClr val="accent1">
                    <a:lumMod val="75000"/>
                  </a:schemeClr>
                </a:solidFill>
                <a:latin typeface="Century Schoolbook" panose="02040604050505020304" pitchFamily="18" charset="0"/>
              </a:rPr>
              <a:t>	</a:t>
            </a:r>
          </a:p>
        </p:txBody>
      </p:sp>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6736" y="6030906"/>
            <a:ext cx="1985264" cy="827094"/>
          </a:xfrm>
        </p:spPr>
      </p:pic>
    </p:spTree>
    <p:extLst>
      <p:ext uri="{BB962C8B-B14F-4D97-AF65-F5344CB8AC3E}">
        <p14:creationId xmlns:p14="http://schemas.microsoft.com/office/powerpoint/2010/main" val="3083551896"/>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outdoor, sky, building, water&#10;&#10;Description automatically generated">
            <a:extLst>
              <a:ext uri="{FF2B5EF4-FFF2-40B4-BE49-F238E27FC236}">
                <a16:creationId xmlns:a16="http://schemas.microsoft.com/office/drawing/2014/main" id="{CF788B85-7605-45B5-8633-FB105B6ACFA2}"/>
              </a:ext>
            </a:extLst>
          </p:cNvPr>
          <p:cNvPicPr>
            <a:picLocks noChangeAspect="1"/>
          </p:cNvPicPr>
          <p:nvPr/>
        </p:nvPicPr>
        <p:blipFill>
          <a:blip r:embed="rId2">
            <a:alphaModFix amt="43000"/>
            <a:extLst>
              <a:ext uri="{28A0092B-C50C-407E-A947-70E740481C1C}">
                <a14:useLocalDpi xmlns:a14="http://schemas.microsoft.com/office/drawing/2010/main" val="0"/>
              </a:ext>
            </a:extLst>
          </a:blip>
          <a:stretch>
            <a:fillRect/>
          </a:stretch>
        </p:blipFill>
        <p:spPr>
          <a:xfrm>
            <a:off x="0" y="1"/>
            <a:ext cx="12192000" cy="6858000"/>
          </a:xfrm>
          <a:prstGeom prst="rect">
            <a:avLst/>
          </a:prstGeom>
        </p:spPr>
      </p:pic>
      <p:pic>
        <p:nvPicPr>
          <p:cNvPr id="3" name="Picture 2">
            <a:extLst>
              <a:ext uri="{FF2B5EF4-FFF2-40B4-BE49-F238E27FC236}">
                <a16:creationId xmlns:a16="http://schemas.microsoft.com/office/drawing/2014/main" id="{0BE421F2-744D-4CB3-B523-ED4BD07BC1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630" y="3953625"/>
            <a:ext cx="2639291" cy="1759527"/>
          </a:xfrm>
          <a:prstGeom prst="rect">
            <a:avLst/>
          </a:prstGeom>
        </p:spPr>
      </p:pic>
      <p:pic>
        <p:nvPicPr>
          <p:cNvPr id="5" name="Picture 4">
            <a:extLst>
              <a:ext uri="{FF2B5EF4-FFF2-40B4-BE49-F238E27FC236}">
                <a16:creationId xmlns:a16="http://schemas.microsoft.com/office/drawing/2014/main" id="{289C3CEB-21D4-4A9C-A5DD-0D87ACAC8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8375" y="5832466"/>
            <a:ext cx="2311800" cy="453110"/>
          </a:xfrm>
          <a:prstGeom prst="rect">
            <a:avLst/>
          </a:prstGeom>
          <a:effectLst>
            <a:outerShdw blurRad="50800" dist="50800" dir="5400000" sx="1000" sy="1000" algn="ctr" rotWithShape="0">
              <a:srgbClr val="000000">
                <a:alpha val="43137"/>
              </a:srgbClr>
            </a:outerShdw>
          </a:effectLst>
        </p:spPr>
      </p:pic>
      <p:sp>
        <p:nvSpPr>
          <p:cNvPr id="6" name="TextBox 5">
            <a:extLst>
              <a:ext uri="{FF2B5EF4-FFF2-40B4-BE49-F238E27FC236}">
                <a16:creationId xmlns:a16="http://schemas.microsoft.com/office/drawing/2014/main" id="{14911F03-4107-4A4A-ADAB-FB8353CC7455}"/>
              </a:ext>
            </a:extLst>
          </p:cNvPr>
          <p:cNvSpPr txBox="1"/>
          <p:nvPr/>
        </p:nvSpPr>
        <p:spPr>
          <a:xfrm>
            <a:off x="3694560" y="3953625"/>
            <a:ext cx="5495621" cy="2062103"/>
          </a:xfrm>
          <a:prstGeom prst="rect">
            <a:avLst/>
          </a:prstGeom>
          <a:noFill/>
        </p:spPr>
        <p:txBody>
          <a:bodyPr wrap="square" rtlCol="0">
            <a:spAutoFit/>
          </a:bodyPr>
          <a:lstStyle/>
          <a:p>
            <a:pPr algn="ctr"/>
            <a:r>
              <a:rPr lang="en-US" sz="3200" b="1" dirty="0">
                <a:solidFill>
                  <a:schemeClr val="accent1">
                    <a:lumMod val="75000"/>
                  </a:schemeClr>
                </a:solidFill>
                <a:latin typeface="Century Schoolbook" panose="02040604050505020304" pitchFamily="18" charset="0"/>
              </a:rPr>
              <a:t>John P. O’Herron</a:t>
            </a:r>
          </a:p>
          <a:p>
            <a:pPr algn="ctr"/>
            <a:r>
              <a:rPr lang="en-US" sz="3200" b="1" dirty="0">
                <a:solidFill>
                  <a:schemeClr val="accent1">
                    <a:lumMod val="75000"/>
                  </a:schemeClr>
                </a:solidFill>
                <a:latin typeface="Century Schoolbook" panose="02040604050505020304" pitchFamily="18" charset="0"/>
              </a:rPr>
              <a:t>joherron@t-mlaw.com </a:t>
            </a:r>
          </a:p>
          <a:p>
            <a:pPr algn="ctr"/>
            <a:r>
              <a:rPr lang="en-US" sz="3200" b="1" dirty="0">
                <a:solidFill>
                  <a:schemeClr val="accent1">
                    <a:lumMod val="75000"/>
                  </a:schemeClr>
                </a:solidFill>
                <a:latin typeface="Century Schoolbook" panose="02040604050505020304" pitchFamily="18" charset="0"/>
              </a:rPr>
              <a:t>804-698-6253</a:t>
            </a:r>
          </a:p>
          <a:p>
            <a:pPr algn="ctr"/>
            <a:r>
              <a:rPr lang="en-US" sz="3200" b="1" dirty="0">
                <a:solidFill>
                  <a:schemeClr val="accent1">
                    <a:lumMod val="75000"/>
                  </a:schemeClr>
                </a:solidFill>
                <a:latin typeface="Century Schoolbook" panose="02040604050505020304" pitchFamily="18" charset="0"/>
              </a:rPr>
              <a:t>Richmond, VA</a:t>
            </a:r>
          </a:p>
        </p:txBody>
      </p:sp>
    </p:spTree>
    <p:extLst>
      <p:ext uri="{BB962C8B-B14F-4D97-AF65-F5344CB8AC3E}">
        <p14:creationId xmlns:p14="http://schemas.microsoft.com/office/powerpoint/2010/main" val="4155261339"/>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0036CB4-B5CE-E473-DB2A-A39616D88DE7}"/>
              </a:ext>
            </a:extLst>
          </p:cNvPr>
          <p:cNvSpPr>
            <a:spLocks noGrp="1"/>
          </p:cNvSpPr>
          <p:nvPr>
            <p:ph type="title"/>
          </p:nvPr>
        </p:nvSpPr>
        <p:spPr>
          <a:xfrm>
            <a:off x="4992327" y="130095"/>
            <a:ext cx="4854457" cy="1783080"/>
          </a:xfrm>
        </p:spPr>
        <p:txBody>
          <a:bodyPr vert="horz" lIns="91440" tIns="45720" rIns="91440" bIns="45720" rtlCol="0" anchor="b">
            <a:normAutofit/>
          </a:bodyPr>
          <a:lstStyle/>
          <a:p>
            <a:r>
              <a:rPr lang="en-US" sz="3200" b="1" dirty="0">
                <a:latin typeface="Century Schoolbook" panose="02040604050505020304" pitchFamily="18" charset="0"/>
              </a:rPr>
              <a:t>Preservation: </a:t>
            </a:r>
            <a:r>
              <a:rPr lang="en-US" sz="3200" b="1" strike="dblStrike" dirty="0">
                <a:latin typeface="Century Schoolbook" panose="02040604050505020304" pitchFamily="18" charset="0"/>
              </a:rPr>
              <a:t>A brief </a:t>
            </a:r>
            <a:r>
              <a:rPr lang="en-US" sz="3200" b="1" dirty="0">
                <a:latin typeface="Century Schoolbook" panose="02040604050505020304" pitchFamily="18" charset="0"/>
              </a:rPr>
              <a:t>8 a.m. History</a:t>
            </a:r>
          </a:p>
        </p:txBody>
      </p:sp>
      <p:pic>
        <p:nvPicPr>
          <p:cNvPr id="5" name="Picture 4" descr="Close up of whole coffee beans and ground coffee">
            <a:extLst>
              <a:ext uri="{FF2B5EF4-FFF2-40B4-BE49-F238E27FC236}">
                <a16:creationId xmlns:a16="http://schemas.microsoft.com/office/drawing/2014/main" id="{AC0A2C94-BE49-422E-B0E1-2B0DD0C75D97}"/>
              </a:ext>
            </a:extLst>
          </p:cNvPr>
          <p:cNvPicPr>
            <a:picLocks noChangeAspect="1"/>
          </p:cNvPicPr>
          <p:nvPr/>
        </p:nvPicPr>
        <p:blipFill rotWithShape="1">
          <a:blip r:embed="rId2">
            <a:extLst>
              <a:ext uri="{28A0092B-C50C-407E-A947-70E740481C1C}">
                <a14:useLocalDpi xmlns:a14="http://schemas.microsoft.com/office/drawing/2010/main" val="0"/>
              </a:ext>
            </a:extLst>
          </a:blip>
          <a:srcRect l="12943" r="36124"/>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9"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6234B3-69E7-AFF9-DEFA-C96C1B3C7C4F}"/>
              </a:ext>
            </a:extLst>
          </p:cNvPr>
          <p:cNvSpPr txBox="1"/>
          <p:nvPr/>
        </p:nvSpPr>
        <p:spPr>
          <a:xfrm>
            <a:off x="4992327" y="2706624"/>
            <a:ext cx="7125781" cy="3483864"/>
          </a:xfrm>
          <a:prstGeom prst="rect">
            <a:avLst/>
          </a:prstGeom>
        </p:spPr>
        <p:txBody>
          <a:bodyPr vert="horz" lIns="91440" tIns="45720" rIns="91440" bIns="45720" rtlCol="0">
            <a:normAutofit fontScale="92500" lnSpcReduction="10000"/>
          </a:bodyPr>
          <a:lstStyle/>
          <a:p>
            <a:pPr>
              <a:lnSpc>
                <a:spcPct val="90000"/>
              </a:lnSpc>
              <a:spcAft>
                <a:spcPts val="600"/>
              </a:spcAft>
            </a:pPr>
            <a:r>
              <a:rPr lang="en-US" sz="3000" u="sng" dirty="0">
                <a:solidFill>
                  <a:schemeClr val="accent1">
                    <a:lumMod val="75000"/>
                  </a:schemeClr>
                </a:solidFill>
                <a:latin typeface="Century Schoolbook" panose="02040604050505020304" pitchFamily="18" charset="0"/>
              </a:rPr>
              <a:t>1821</a:t>
            </a:r>
          </a:p>
          <a:p>
            <a:pPr>
              <a:lnSpc>
                <a:spcPct val="90000"/>
              </a:lnSpc>
              <a:spcAft>
                <a:spcPts val="600"/>
              </a:spcAft>
            </a:pPr>
            <a:r>
              <a:rPr lang="en-US" sz="3000" dirty="0">
                <a:solidFill>
                  <a:schemeClr val="accent1">
                    <a:lumMod val="75000"/>
                  </a:schemeClr>
                </a:solidFill>
                <a:latin typeface="Century Schoolbook" panose="02040604050505020304" pitchFamily="18" charset="0"/>
              </a:rPr>
              <a:t>There can be no doubt that this question passed </a:t>
            </a:r>
            <a:r>
              <a:rPr lang="en-US" sz="3000" i="1" dirty="0">
                <a:solidFill>
                  <a:schemeClr val="accent1">
                    <a:lumMod val="75000"/>
                  </a:schemeClr>
                </a:solidFill>
                <a:latin typeface="Century Schoolbook" panose="02040604050505020304" pitchFamily="18" charset="0"/>
              </a:rPr>
              <a:t>sub silentio </a:t>
            </a:r>
            <a:r>
              <a:rPr lang="en-US" sz="3000" dirty="0">
                <a:solidFill>
                  <a:schemeClr val="accent1">
                    <a:lumMod val="75000"/>
                  </a:schemeClr>
                </a:solidFill>
                <a:latin typeface="Century Schoolbook" panose="02040604050505020304" pitchFamily="18" charset="0"/>
              </a:rPr>
              <a:t>in the Court below, but it does not appear from any thing on the record, that the point was waived; and we are not at liberty to look beyond the record for the evidence.</a:t>
            </a:r>
          </a:p>
          <a:p>
            <a:pPr>
              <a:lnSpc>
                <a:spcPct val="90000"/>
              </a:lnSpc>
              <a:spcAft>
                <a:spcPts val="600"/>
              </a:spcAft>
            </a:pPr>
            <a:endParaRPr lang="en-US" sz="2400" dirty="0">
              <a:solidFill>
                <a:schemeClr val="accent1">
                  <a:lumMod val="75000"/>
                </a:schemeClr>
              </a:solidFill>
              <a:latin typeface="Century Schoolbook" panose="02040604050505020304" pitchFamily="18" charset="0"/>
            </a:endParaRPr>
          </a:p>
          <a:p>
            <a:pPr>
              <a:lnSpc>
                <a:spcPct val="90000"/>
              </a:lnSpc>
              <a:spcAft>
                <a:spcPts val="600"/>
              </a:spcAft>
            </a:pPr>
            <a:r>
              <a:rPr lang="en-US" sz="2400" i="1" dirty="0">
                <a:solidFill>
                  <a:schemeClr val="accent1">
                    <a:lumMod val="75000"/>
                  </a:schemeClr>
                </a:solidFill>
                <a:latin typeface="Century Schoolbook" panose="02040604050505020304" pitchFamily="18" charset="0"/>
              </a:rPr>
              <a:t>Kerr v. Watts</a:t>
            </a:r>
            <a:r>
              <a:rPr lang="en-US" sz="2400" dirty="0">
                <a:solidFill>
                  <a:schemeClr val="accent1">
                    <a:lumMod val="75000"/>
                  </a:schemeClr>
                </a:solidFill>
                <a:latin typeface="Century Schoolbook" panose="02040604050505020304" pitchFamily="18" charset="0"/>
              </a:rPr>
              <a:t>, 19 U.S. 550, 561-62 (1821).</a:t>
            </a:r>
            <a:endParaRPr lang="en-US" sz="2400" i="1" dirty="0">
              <a:solidFill>
                <a:schemeClr val="accent1">
                  <a:lumMod val="75000"/>
                </a:schemeClr>
              </a:solidFill>
              <a:latin typeface="Century Schoolbook" panose="02040604050505020304" pitchFamily="18" charset="0"/>
            </a:endParaRPr>
          </a:p>
        </p:txBody>
      </p:sp>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6736" y="6030906"/>
            <a:ext cx="1985264" cy="827094"/>
          </a:xfrm>
        </p:spPr>
      </p:pic>
    </p:spTree>
    <p:extLst>
      <p:ext uri="{BB962C8B-B14F-4D97-AF65-F5344CB8AC3E}">
        <p14:creationId xmlns:p14="http://schemas.microsoft.com/office/powerpoint/2010/main" val="3494662505"/>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6736" y="6030906"/>
            <a:ext cx="1985264" cy="827094"/>
          </a:xfrm>
        </p:spPr>
      </p:pic>
      <p:sp>
        <p:nvSpPr>
          <p:cNvPr id="9" name="TextBox 8">
            <a:extLst>
              <a:ext uri="{FF2B5EF4-FFF2-40B4-BE49-F238E27FC236}">
                <a16:creationId xmlns:a16="http://schemas.microsoft.com/office/drawing/2014/main" id="{346234B3-69E7-AFF9-DEFA-C96C1B3C7C4F}"/>
              </a:ext>
            </a:extLst>
          </p:cNvPr>
          <p:cNvSpPr txBox="1"/>
          <p:nvPr/>
        </p:nvSpPr>
        <p:spPr>
          <a:xfrm>
            <a:off x="1393621" y="767927"/>
            <a:ext cx="9404758" cy="5262979"/>
          </a:xfrm>
          <a:prstGeom prst="rect">
            <a:avLst/>
          </a:prstGeom>
          <a:noFill/>
        </p:spPr>
        <p:txBody>
          <a:bodyPr wrap="square" rtlCol="0">
            <a:spAutoFit/>
          </a:bodyPr>
          <a:lstStyle/>
          <a:p>
            <a:r>
              <a:rPr lang="en-US" sz="3600" u="sng" dirty="0">
                <a:solidFill>
                  <a:schemeClr val="accent1">
                    <a:lumMod val="75000"/>
                  </a:schemeClr>
                </a:solidFill>
                <a:latin typeface="Century Schoolbook" panose="02040604050505020304" pitchFamily="18" charset="0"/>
              </a:rPr>
              <a:t>2008</a:t>
            </a:r>
          </a:p>
          <a:p>
            <a:r>
              <a:rPr lang="en-US" sz="2000" dirty="0">
                <a:solidFill>
                  <a:schemeClr val="accent1">
                    <a:lumMod val="75000"/>
                  </a:schemeClr>
                </a:solidFill>
                <a:latin typeface="Century Schoolbook" panose="02040604050505020304" pitchFamily="18" charset="0"/>
              </a:rPr>
              <a:t>When there are both preserved and unpreserved errors, cumulative-error analysis should proceed as follows: First, the preserved errors should be considered as a group under harmless-error review. If, cumulatively, they are not harmless, reversal is required. If, however, they are cumulatively harmless, the court should consider whether those preserved errors, when considered in conjunction with the unpreserved errors, are sufficient to overcome the hurdles necessary to establish plain error. In other words, the prejudice from the unpreserved error is examined in light of any preserved error that may have occurred. For example, the defendant may not be able to establish prejudice from the cumulation of all the unpreserved errors, but factoring in the preserved errors may be enough for the defendant to satisfy his burden of showing prejudice. If so, the fourth prong of plain-error review must then be examined.</a:t>
            </a:r>
            <a:br>
              <a:rPr lang="en-US" sz="2000" dirty="0">
                <a:solidFill>
                  <a:schemeClr val="accent1">
                    <a:lumMod val="75000"/>
                  </a:schemeClr>
                </a:solidFill>
                <a:latin typeface="Century Schoolbook" panose="02040604050505020304" pitchFamily="18" charset="0"/>
              </a:rPr>
            </a:br>
            <a:br>
              <a:rPr lang="en-US" sz="2000" dirty="0">
                <a:solidFill>
                  <a:schemeClr val="accent1">
                    <a:lumMod val="75000"/>
                  </a:schemeClr>
                </a:solidFill>
                <a:latin typeface="Century Schoolbook" panose="02040604050505020304" pitchFamily="18" charset="0"/>
              </a:rPr>
            </a:br>
            <a:r>
              <a:rPr lang="en-US" sz="2000" i="1" dirty="0">
                <a:solidFill>
                  <a:schemeClr val="accent1">
                    <a:lumMod val="75000"/>
                  </a:schemeClr>
                </a:solidFill>
                <a:latin typeface="Century Schoolbook" panose="02040604050505020304" pitchFamily="18" charset="0"/>
              </a:rPr>
              <a:t>United States v. Caraway</a:t>
            </a:r>
            <a:r>
              <a:rPr lang="en-US" sz="2000" dirty="0">
                <a:solidFill>
                  <a:schemeClr val="accent1">
                    <a:lumMod val="75000"/>
                  </a:schemeClr>
                </a:solidFill>
                <a:latin typeface="Century Schoolbook" panose="02040604050505020304" pitchFamily="18" charset="0"/>
              </a:rPr>
              <a:t>, 534 F.3d 1290, 1302 (10th Cir. 2008).</a:t>
            </a:r>
          </a:p>
        </p:txBody>
      </p:sp>
    </p:spTree>
    <p:extLst>
      <p:ext uri="{BB962C8B-B14F-4D97-AF65-F5344CB8AC3E}">
        <p14:creationId xmlns:p14="http://schemas.microsoft.com/office/powerpoint/2010/main" val="18936213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6736" y="6030906"/>
            <a:ext cx="1985264" cy="827094"/>
          </a:xfrm>
        </p:spPr>
      </p:pic>
      <p:sp>
        <p:nvSpPr>
          <p:cNvPr id="9" name="TextBox 8">
            <a:extLst>
              <a:ext uri="{FF2B5EF4-FFF2-40B4-BE49-F238E27FC236}">
                <a16:creationId xmlns:a16="http://schemas.microsoft.com/office/drawing/2014/main" id="{346234B3-69E7-AFF9-DEFA-C96C1B3C7C4F}"/>
              </a:ext>
            </a:extLst>
          </p:cNvPr>
          <p:cNvSpPr txBox="1"/>
          <p:nvPr/>
        </p:nvSpPr>
        <p:spPr>
          <a:xfrm>
            <a:off x="640108" y="181957"/>
            <a:ext cx="10198015" cy="6494085"/>
          </a:xfrm>
          <a:prstGeom prst="rect">
            <a:avLst/>
          </a:prstGeom>
          <a:noFill/>
        </p:spPr>
        <p:txBody>
          <a:bodyPr wrap="square" rtlCol="0">
            <a:spAutoFit/>
          </a:bodyPr>
          <a:lstStyle/>
          <a:p>
            <a:pPr algn="ctr"/>
            <a:r>
              <a:rPr lang="en-US" sz="3600" b="1" dirty="0">
                <a:latin typeface="Century Schoolbook" panose="02040604050505020304" pitchFamily="18" charset="0"/>
              </a:rPr>
              <a:t>Motions in </a:t>
            </a:r>
            <a:r>
              <a:rPr lang="en-US" sz="3600" b="1" dirty="0" err="1">
                <a:latin typeface="Century Schoolbook" panose="02040604050505020304" pitchFamily="18" charset="0"/>
              </a:rPr>
              <a:t>Limine</a:t>
            </a:r>
            <a:r>
              <a:rPr lang="en-US" sz="3600" b="1" dirty="0">
                <a:latin typeface="Century Schoolbook" panose="02040604050505020304" pitchFamily="18" charset="0"/>
              </a:rPr>
              <a:t> – Fed. R. Evid. 103</a:t>
            </a:r>
          </a:p>
          <a:p>
            <a:endParaRPr lang="en-US" sz="2000" dirty="0">
              <a:solidFill>
                <a:schemeClr val="accent1">
                  <a:lumMod val="75000"/>
                </a:schemeClr>
              </a:solidFill>
              <a:latin typeface="Century Schoolbook" panose="02040604050505020304" pitchFamily="18" charset="0"/>
            </a:endParaRPr>
          </a:p>
          <a:p>
            <a:r>
              <a:rPr lang="en-US" sz="3000" dirty="0">
                <a:solidFill>
                  <a:schemeClr val="accent1">
                    <a:lumMod val="75000"/>
                  </a:schemeClr>
                </a:solidFill>
                <a:latin typeface="Century Schoolbook" panose="02040604050505020304" pitchFamily="18" charset="0"/>
              </a:rPr>
              <a:t>Substantial right of the party?</a:t>
            </a:r>
          </a:p>
          <a:p>
            <a:endParaRPr lang="en-US" sz="3000" dirty="0">
              <a:solidFill>
                <a:schemeClr val="accent1">
                  <a:lumMod val="75000"/>
                </a:schemeClr>
              </a:solidFill>
              <a:latin typeface="Century Schoolbook" panose="02040604050505020304" pitchFamily="18" charset="0"/>
            </a:endParaRPr>
          </a:p>
          <a:p>
            <a:r>
              <a:rPr lang="en-US" sz="3000" dirty="0">
                <a:solidFill>
                  <a:schemeClr val="accent1">
                    <a:lumMod val="75000"/>
                  </a:schemeClr>
                </a:solidFill>
                <a:latin typeface="Century Schoolbook" panose="02040604050505020304" pitchFamily="18" charset="0"/>
              </a:rPr>
              <a:t>Ruling admitting evidence?</a:t>
            </a:r>
          </a:p>
          <a:p>
            <a:r>
              <a:rPr lang="en-US" sz="3000" dirty="0">
                <a:solidFill>
                  <a:schemeClr val="accent1">
                    <a:lumMod val="75000"/>
                  </a:schemeClr>
                </a:solidFill>
                <a:latin typeface="Century Schoolbook" panose="02040604050505020304" pitchFamily="18" charset="0"/>
              </a:rPr>
              <a:t>	- on the record</a:t>
            </a:r>
          </a:p>
          <a:p>
            <a:r>
              <a:rPr lang="en-US" sz="3000" dirty="0">
                <a:solidFill>
                  <a:schemeClr val="accent1">
                    <a:lumMod val="75000"/>
                  </a:schemeClr>
                </a:solidFill>
                <a:latin typeface="Century Schoolbook" panose="02040604050505020304" pitchFamily="18" charset="0"/>
              </a:rPr>
              <a:t>	- timely</a:t>
            </a:r>
          </a:p>
          <a:p>
            <a:r>
              <a:rPr lang="en-US" sz="3000" dirty="0">
                <a:solidFill>
                  <a:schemeClr val="accent1">
                    <a:lumMod val="75000"/>
                  </a:schemeClr>
                </a:solidFill>
                <a:latin typeface="Century Schoolbook" panose="02040604050505020304" pitchFamily="18" charset="0"/>
              </a:rPr>
              <a:t>	- specificity, or “apparent from the context”</a:t>
            </a:r>
          </a:p>
          <a:p>
            <a:endParaRPr lang="en-US" sz="3000" dirty="0">
              <a:solidFill>
                <a:schemeClr val="accent1">
                  <a:lumMod val="75000"/>
                </a:schemeClr>
              </a:solidFill>
              <a:latin typeface="Century Schoolbook" panose="02040604050505020304" pitchFamily="18" charset="0"/>
            </a:endParaRPr>
          </a:p>
          <a:p>
            <a:r>
              <a:rPr lang="en-US" sz="3000" dirty="0">
                <a:solidFill>
                  <a:schemeClr val="accent1">
                    <a:lumMod val="75000"/>
                  </a:schemeClr>
                </a:solidFill>
                <a:latin typeface="Century Schoolbook" panose="02040604050505020304" pitchFamily="18" charset="0"/>
              </a:rPr>
              <a:t>Ruling excluding evidence?</a:t>
            </a:r>
          </a:p>
          <a:p>
            <a:r>
              <a:rPr lang="en-US" sz="3000" dirty="0">
                <a:solidFill>
                  <a:schemeClr val="accent1">
                    <a:lumMod val="75000"/>
                  </a:schemeClr>
                </a:solidFill>
                <a:latin typeface="Century Schoolbook" panose="02040604050505020304" pitchFamily="18" charset="0"/>
              </a:rPr>
              <a:t>	- offer of proof, or “apparent from the context”?</a:t>
            </a:r>
          </a:p>
          <a:p>
            <a:endParaRPr lang="en-US" sz="3000" dirty="0">
              <a:solidFill>
                <a:schemeClr val="accent1">
                  <a:lumMod val="75000"/>
                </a:schemeClr>
              </a:solidFill>
              <a:latin typeface="Century Schoolbook" panose="02040604050505020304" pitchFamily="18" charset="0"/>
            </a:endParaRPr>
          </a:p>
          <a:p>
            <a:r>
              <a:rPr lang="en-US" sz="3000" dirty="0">
                <a:solidFill>
                  <a:schemeClr val="accent1">
                    <a:lumMod val="75000"/>
                  </a:schemeClr>
                </a:solidFill>
                <a:latin typeface="Century Schoolbook" panose="02040604050505020304" pitchFamily="18" charset="0"/>
              </a:rPr>
              <a:t>Do you need to renew?</a:t>
            </a:r>
          </a:p>
          <a:p>
            <a:r>
              <a:rPr lang="en-US" sz="3000" dirty="0">
                <a:solidFill>
                  <a:schemeClr val="accent1">
                    <a:lumMod val="75000"/>
                  </a:schemeClr>
                </a:solidFill>
                <a:latin typeface="Century Schoolbook" panose="02040604050505020304" pitchFamily="18" charset="0"/>
              </a:rPr>
              <a:t>	- did court rule “definitively” and on the record?</a:t>
            </a:r>
          </a:p>
        </p:txBody>
      </p:sp>
    </p:spTree>
    <p:extLst>
      <p:ext uri="{BB962C8B-B14F-4D97-AF65-F5344CB8AC3E}">
        <p14:creationId xmlns:p14="http://schemas.microsoft.com/office/powerpoint/2010/main" val="3381811011"/>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206736" y="6030906"/>
            <a:ext cx="1985264" cy="827094"/>
          </a:xfrm>
        </p:spPr>
      </p:pic>
      <p:sp>
        <p:nvSpPr>
          <p:cNvPr id="4" name="TextBox 3">
            <a:extLst>
              <a:ext uri="{FF2B5EF4-FFF2-40B4-BE49-F238E27FC236}">
                <a16:creationId xmlns:a16="http://schemas.microsoft.com/office/drawing/2014/main" id="{EAE2198E-09D1-409A-B700-EB7D5E3832EC}"/>
              </a:ext>
            </a:extLst>
          </p:cNvPr>
          <p:cNvSpPr txBox="1"/>
          <p:nvPr/>
        </p:nvSpPr>
        <p:spPr>
          <a:xfrm>
            <a:off x="7969793" y="2252194"/>
            <a:ext cx="3858749"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Motions in </a:t>
            </a:r>
            <a:r>
              <a:rPr lang="en-US" sz="2000" dirty="0" err="1">
                <a:solidFill>
                  <a:schemeClr val="accent1">
                    <a:lumMod val="75000"/>
                  </a:schemeClr>
                </a:solidFill>
                <a:latin typeface="Century Schoolbook" panose="02040604050505020304" pitchFamily="18" charset="0"/>
              </a:rPr>
              <a:t>limine</a:t>
            </a:r>
            <a:r>
              <a:rPr lang="en-US" sz="2000" dirty="0">
                <a:solidFill>
                  <a:schemeClr val="accent1">
                    <a:lumMod val="75000"/>
                  </a:schemeClr>
                </a:solidFill>
                <a:latin typeface="Century Schoolbook" panose="02040604050505020304" pitchFamily="18" charset="0"/>
              </a:rPr>
              <a:t> that you lose</a:t>
            </a:r>
          </a:p>
        </p:txBody>
      </p:sp>
      <p:sp>
        <p:nvSpPr>
          <p:cNvPr id="5" name="TextBox 4">
            <a:extLst>
              <a:ext uri="{FF2B5EF4-FFF2-40B4-BE49-F238E27FC236}">
                <a16:creationId xmlns:a16="http://schemas.microsoft.com/office/drawing/2014/main" id="{E1BE2A67-D33E-4C93-89B8-2AB73D713588}"/>
              </a:ext>
            </a:extLst>
          </p:cNvPr>
          <p:cNvSpPr txBox="1"/>
          <p:nvPr/>
        </p:nvSpPr>
        <p:spPr>
          <a:xfrm>
            <a:off x="5099742" y="2748917"/>
            <a:ext cx="3932487"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Motions for summary judgment</a:t>
            </a:r>
          </a:p>
        </p:txBody>
      </p:sp>
      <p:sp>
        <p:nvSpPr>
          <p:cNvPr id="6" name="TextBox 5">
            <a:extLst>
              <a:ext uri="{FF2B5EF4-FFF2-40B4-BE49-F238E27FC236}">
                <a16:creationId xmlns:a16="http://schemas.microsoft.com/office/drawing/2014/main" id="{16A2F839-949D-4B80-BF79-086013214390}"/>
              </a:ext>
            </a:extLst>
          </p:cNvPr>
          <p:cNvSpPr txBox="1"/>
          <p:nvPr/>
        </p:nvSpPr>
        <p:spPr>
          <a:xfrm>
            <a:off x="5099742" y="1825741"/>
            <a:ext cx="3270447"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Motions in </a:t>
            </a:r>
            <a:r>
              <a:rPr lang="en-US" sz="2000" dirty="0" err="1">
                <a:solidFill>
                  <a:schemeClr val="accent1">
                    <a:lumMod val="75000"/>
                  </a:schemeClr>
                </a:solidFill>
                <a:latin typeface="Century Schoolbook" panose="02040604050505020304" pitchFamily="18" charset="0"/>
              </a:rPr>
              <a:t>limine</a:t>
            </a:r>
            <a:r>
              <a:rPr lang="en-US" sz="2000" dirty="0">
                <a:solidFill>
                  <a:schemeClr val="accent1">
                    <a:lumMod val="75000"/>
                  </a:schemeClr>
                </a:solidFill>
                <a:latin typeface="Century Schoolbook" panose="02040604050505020304" pitchFamily="18" charset="0"/>
              </a:rPr>
              <a:t> you win</a:t>
            </a:r>
          </a:p>
        </p:txBody>
      </p:sp>
      <p:sp>
        <p:nvSpPr>
          <p:cNvPr id="7" name="TextBox 6">
            <a:extLst>
              <a:ext uri="{FF2B5EF4-FFF2-40B4-BE49-F238E27FC236}">
                <a16:creationId xmlns:a16="http://schemas.microsoft.com/office/drawing/2014/main" id="{5423DC80-6431-47E7-9981-7DC7508D2D3E}"/>
              </a:ext>
            </a:extLst>
          </p:cNvPr>
          <p:cNvSpPr txBox="1"/>
          <p:nvPr/>
        </p:nvSpPr>
        <p:spPr>
          <a:xfrm>
            <a:off x="8181318" y="3282640"/>
            <a:ext cx="3155031"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Jury selection challenges</a:t>
            </a:r>
          </a:p>
        </p:txBody>
      </p:sp>
      <p:sp>
        <p:nvSpPr>
          <p:cNvPr id="10" name="TextBox 9">
            <a:extLst>
              <a:ext uri="{FF2B5EF4-FFF2-40B4-BE49-F238E27FC236}">
                <a16:creationId xmlns:a16="http://schemas.microsoft.com/office/drawing/2014/main" id="{2C11A358-F474-4453-A393-B689BEFC3525}"/>
              </a:ext>
            </a:extLst>
          </p:cNvPr>
          <p:cNvSpPr txBox="1"/>
          <p:nvPr/>
        </p:nvSpPr>
        <p:spPr>
          <a:xfrm>
            <a:off x="8370189" y="4068298"/>
            <a:ext cx="3139001"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Admissibility of evidence</a:t>
            </a:r>
          </a:p>
        </p:txBody>
      </p:sp>
      <p:sp>
        <p:nvSpPr>
          <p:cNvPr id="11" name="TextBox 10">
            <a:extLst>
              <a:ext uri="{FF2B5EF4-FFF2-40B4-BE49-F238E27FC236}">
                <a16:creationId xmlns:a16="http://schemas.microsoft.com/office/drawing/2014/main" id="{7DF232C1-9F4B-4737-8AEE-72AD85ECAD67}"/>
              </a:ext>
            </a:extLst>
          </p:cNvPr>
          <p:cNvSpPr txBox="1"/>
          <p:nvPr/>
        </p:nvSpPr>
        <p:spPr>
          <a:xfrm>
            <a:off x="8287698" y="5049602"/>
            <a:ext cx="3315331"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Sufficiency of the evidence</a:t>
            </a:r>
          </a:p>
        </p:txBody>
      </p:sp>
      <p:sp>
        <p:nvSpPr>
          <p:cNvPr id="12" name="TextBox 11">
            <a:extLst>
              <a:ext uri="{FF2B5EF4-FFF2-40B4-BE49-F238E27FC236}">
                <a16:creationId xmlns:a16="http://schemas.microsoft.com/office/drawing/2014/main" id="{5CFE0045-8C1C-4CA4-AF4D-E17B5E3A15E6}"/>
              </a:ext>
            </a:extLst>
          </p:cNvPr>
          <p:cNvSpPr txBox="1"/>
          <p:nvPr/>
        </p:nvSpPr>
        <p:spPr>
          <a:xfrm>
            <a:off x="5651458" y="3660938"/>
            <a:ext cx="2529860"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Improper argument</a:t>
            </a:r>
          </a:p>
        </p:txBody>
      </p:sp>
      <p:sp>
        <p:nvSpPr>
          <p:cNvPr id="13" name="TextBox 12">
            <a:extLst>
              <a:ext uri="{FF2B5EF4-FFF2-40B4-BE49-F238E27FC236}">
                <a16:creationId xmlns:a16="http://schemas.microsoft.com/office/drawing/2014/main" id="{AEDB98D4-A0AA-41EC-9B01-9CC84EA953DD}"/>
              </a:ext>
            </a:extLst>
          </p:cNvPr>
          <p:cNvSpPr txBox="1"/>
          <p:nvPr/>
        </p:nvSpPr>
        <p:spPr>
          <a:xfrm>
            <a:off x="5099742" y="4584082"/>
            <a:ext cx="4382931"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Jury instructions and verdict forms</a:t>
            </a:r>
          </a:p>
        </p:txBody>
      </p:sp>
      <p:sp>
        <p:nvSpPr>
          <p:cNvPr id="14" name="TextBox 13">
            <a:extLst>
              <a:ext uri="{FF2B5EF4-FFF2-40B4-BE49-F238E27FC236}">
                <a16:creationId xmlns:a16="http://schemas.microsoft.com/office/drawing/2014/main" id="{460F4E6A-ECD6-4C48-8B81-C4250931FC76}"/>
              </a:ext>
            </a:extLst>
          </p:cNvPr>
          <p:cNvSpPr txBox="1"/>
          <p:nvPr/>
        </p:nvSpPr>
        <p:spPr>
          <a:xfrm>
            <a:off x="5200237" y="5516534"/>
            <a:ext cx="5006499"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Motions for Judgment as a matter of law</a:t>
            </a:r>
          </a:p>
        </p:txBody>
      </p:sp>
      <p:sp>
        <p:nvSpPr>
          <p:cNvPr id="15" name="TextBox 14">
            <a:extLst>
              <a:ext uri="{FF2B5EF4-FFF2-40B4-BE49-F238E27FC236}">
                <a16:creationId xmlns:a16="http://schemas.microsoft.com/office/drawing/2014/main" id="{EA725545-F048-4858-A470-0D31485DC0D3}"/>
              </a:ext>
            </a:extLst>
          </p:cNvPr>
          <p:cNvSpPr txBox="1"/>
          <p:nvPr/>
        </p:nvSpPr>
        <p:spPr>
          <a:xfrm>
            <a:off x="6973011" y="6108959"/>
            <a:ext cx="2618024" cy="400110"/>
          </a:xfrm>
          <a:prstGeom prst="rect">
            <a:avLst/>
          </a:prstGeom>
          <a:noFill/>
        </p:spPr>
        <p:txBody>
          <a:bodyPr wrap="none" rtlCol="0">
            <a:spAutoFit/>
          </a:bodyPr>
          <a:lstStyle/>
          <a:p>
            <a:r>
              <a:rPr lang="en-US" sz="2000" dirty="0">
                <a:solidFill>
                  <a:schemeClr val="accent1">
                    <a:lumMod val="75000"/>
                  </a:schemeClr>
                </a:solidFill>
                <a:latin typeface="Century Schoolbook" panose="02040604050505020304" pitchFamily="18" charset="0"/>
              </a:rPr>
              <a:t>Post-verdict motions</a:t>
            </a:r>
          </a:p>
        </p:txBody>
      </p:sp>
      <p:sp>
        <p:nvSpPr>
          <p:cNvPr id="16" name="Title 1">
            <a:extLst>
              <a:ext uri="{FF2B5EF4-FFF2-40B4-BE49-F238E27FC236}">
                <a16:creationId xmlns:a16="http://schemas.microsoft.com/office/drawing/2014/main" id="{EDDCBD0D-13AA-4DE3-A3DD-E122B41F2CA6}"/>
              </a:ext>
            </a:extLst>
          </p:cNvPr>
          <p:cNvSpPr>
            <a:spLocks noGrp="1"/>
          </p:cNvSpPr>
          <p:nvPr>
            <p:ph type="title"/>
          </p:nvPr>
        </p:nvSpPr>
        <p:spPr>
          <a:xfrm>
            <a:off x="5006110" y="367405"/>
            <a:ext cx="6945746" cy="1325563"/>
          </a:xfrm>
        </p:spPr>
        <p:txBody>
          <a:bodyPr>
            <a:normAutofit/>
          </a:bodyPr>
          <a:lstStyle/>
          <a:p>
            <a:pPr algn="ctr"/>
            <a:r>
              <a:rPr lang="en-US" sz="3200" b="1" dirty="0">
                <a:latin typeface="Century Schoolbook" panose="02040604050505020304" pitchFamily="18" charset="0"/>
              </a:rPr>
              <a:t>Complexity in Preservation</a:t>
            </a:r>
          </a:p>
        </p:txBody>
      </p:sp>
      <p:pic>
        <p:nvPicPr>
          <p:cNvPr id="18" name="Picture 17" descr="Formulas on a background">
            <a:extLst>
              <a:ext uri="{FF2B5EF4-FFF2-40B4-BE49-F238E27FC236}">
                <a16:creationId xmlns:a16="http://schemas.microsoft.com/office/drawing/2014/main" id="{D9BD301E-1FA0-4036-8A1F-34F2CB6A40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664364" cy="6858000"/>
          </a:xfrm>
          <a:prstGeom prst="rect">
            <a:avLst/>
          </a:prstGeom>
        </p:spPr>
      </p:pic>
    </p:spTree>
    <p:extLst>
      <p:ext uri="{BB962C8B-B14F-4D97-AF65-F5344CB8AC3E}">
        <p14:creationId xmlns:p14="http://schemas.microsoft.com/office/powerpoint/2010/main" val="312169577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ppt_w</p:attrName>
                                        </p:attrNameLst>
                                      </p:cBhvr>
                                      <p:tavLst>
                                        <p:tav tm="0">
                                          <p:val>
                                            <p:fltVal val="0"/>
                                          </p:val>
                                        </p:tav>
                                        <p:tav tm="100000">
                                          <p:val>
                                            <p:strVal val="#ppt_w"/>
                                          </p:val>
                                        </p:tav>
                                      </p:tavLst>
                                    </p:anim>
                                    <p:anim calcmode="lin" valueType="num">
                                      <p:cBhvr>
                                        <p:cTn id="8" dur="1000" fill="hold"/>
                                        <p:tgtEl>
                                          <p:spTgt spid="15"/>
                                        </p:tgtEl>
                                        <p:attrNameLst>
                                          <p:attrName>ppt_h</p:attrName>
                                        </p:attrNameLst>
                                      </p:cBhvr>
                                      <p:tavLst>
                                        <p:tav tm="0">
                                          <p:val>
                                            <p:fltVal val="0"/>
                                          </p:val>
                                        </p:tav>
                                        <p:tav tm="100000">
                                          <p:val>
                                            <p:strVal val="#ppt_h"/>
                                          </p:val>
                                        </p:tav>
                                      </p:tavLst>
                                    </p:anim>
                                    <p:anim calcmode="lin" valueType="num">
                                      <p:cBhvr>
                                        <p:cTn id="9" dur="1000" fill="hold"/>
                                        <p:tgtEl>
                                          <p:spTgt spid="15"/>
                                        </p:tgtEl>
                                        <p:attrNameLst>
                                          <p:attrName>style.rotation</p:attrName>
                                        </p:attrNameLst>
                                      </p:cBhvr>
                                      <p:tavLst>
                                        <p:tav tm="0">
                                          <p:val>
                                            <p:fltVal val="90"/>
                                          </p:val>
                                        </p:tav>
                                        <p:tav tm="100000">
                                          <p:val>
                                            <p:fltVal val="0"/>
                                          </p:val>
                                        </p:tav>
                                      </p:tavLst>
                                    </p:anim>
                                    <p:animEffect transition="in" filter="fade">
                                      <p:cBhvr>
                                        <p:cTn id="10" dur="1000"/>
                                        <p:tgtEl>
                                          <p:spTgt spid="1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style.rotation</p:attrName>
                                        </p:attrNameLst>
                                      </p:cBhvr>
                                      <p:tavLst>
                                        <p:tav tm="0">
                                          <p:val>
                                            <p:fltVal val="90"/>
                                          </p:val>
                                        </p:tav>
                                        <p:tav tm="100000">
                                          <p:val>
                                            <p:fltVal val="0"/>
                                          </p:val>
                                        </p:tav>
                                      </p:tavLst>
                                    </p:anim>
                                    <p:animEffect transition="in" filter="fade">
                                      <p:cBhvr>
                                        <p:cTn id="18" dur="10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45"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000"/>
                                        <p:tgtEl>
                                          <p:spTgt spid="6"/>
                                        </p:tgtEl>
                                      </p:cBhvr>
                                    </p:animEffect>
                                    <p:anim calcmode="lin" valueType="num">
                                      <p:cBhvr>
                                        <p:cTn id="24" dur="2000" fill="hold"/>
                                        <p:tgtEl>
                                          <p:spTgt spid="6"/>
                                        </p:tgtEl>
                                        <p:attrNameLst>
                                          <p:attrName>ppt_w</p:attrName>
                                        </p:attrNameLst>
                                      </p:cBhvr>
                                      <p:tavLst>
                                        <p:tav tm="0" fmla="#ppt_w*sin(2.5*pi*$)">
                                          <p:val>
                                            <p:fltVal val="0"/>
                                          </p:val>
                                        </p:tav>
                                        <p:tav tm="100000">
                                          <p:val>
                                            <p:fltVal val="1"/>
                                          </p:val>
                                        </p:tav>
                                      </p:tavLst>
                                    </p:anim>
                                    <p:anim calcmode="lin" valueType="num">
                                      <p:cBhvr>
                                        <p:cTn id="25" dur="2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wipe(down)">
                                      <p:cBhvr>
                                        <p:cTn id="30" dur="580">
                                          <p:stCondLst>
                                            <p:cond delay="0"/>
                                          </p:stCondLst>
                                        </p:cTn>
                                        <p:tgtEl>
                                          <p:spTgt spid="5"/>
                                        </p:tgtEl>
                                      </p:cBhvr>
                                    </p:animEffect>
                                    <p:anim calcmode="lin" valueType="num">
                                      <p:cBhvr>
                                        <p:cTn id="31"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36" dur="26">
                                          <p:stCondLst>
                                            <p:cond delay="650"/>
                                          </p:stCondLst>
                                        </p:cTn>
                                        <p:tgtEl>
                                          <p:spTgt spid="5"/>
                                        </p:tgtEl>
                                      </p:cBhvr>
                                      <p:to x="100000" y="60000"/>
                                    </p:animScale>
                                    <p:animScale>
                                      <p:cBhvr>
                                        <p:cTn id="37" dur="166" decel="50000">
                                          <p:stCondLst>
                                            <p:cond delay="676"/>
                                          </p:stCondLst>
                                        </p:cTn>
                                        <p:tgtEl>
                                          <p:spTgt spid="5"/>
                                        </p:tgtEl>
                                      </p:cBhvr>
                                      <p:to x="100000" y="100000"/>
                                    </p:animScale>
                                    <p:animScale>
                                      <p:cBhvr>
                                        <p:cTn id="38" dur="26">
                                          <p:stCondLst>
                                            <p:cond delay="1312"/>
                                          </p:stCondLst>
                                        </p:cTn>
                                        <p:tgtEl>
                                          <p:spTgt spid="5"/>
                                        </p:tgtEl>
                                      </p:cBhvr>
                                      <p:to x="100000" y="80000"/>
                                    </p:animScale>
                                    <p:animScale>
                                      <p:cBhvr>
                                        <p:cTn id="39" dur="166" decel="50000">
                                          <p:stCondLst>
                                            <p:cond delay="1338"/>
                                          </p:stCondLst>
                                        </p:cTn>
                                        <p:tgtEl>
                                          <p:spTgt spid="5"/>
                                        </p:tgtEl>
                                      </p:cBhvr>
                                      <p:to x="100000" y="100000"/>
                                    </p:animScale>
                                    <p:animScale>
                                      <p:cBhvr>
                                        <p:cTn id="40" dur="26">
                                          <p:stCondLst>
                                            <p:cond delay="1642"/>
                                          </p:stCondLst>
                                        </p:cTn>
                                        <p:tgtEl>
                                          <p:spTgt spid="5"/>
                                        </p:tgtEl>
                                      </p:cBhvr>
                                      <p:to x="100000" y="90000"/>
                                    </p:animScale>
                                    <p:animScale>
                                      <p:cBhvr>
                                        <p:cTn id="41" dur="166" decel="50000">
                                          <p:stCondLst>
                                            <p:cond delay="1668"/>
                                          </p:stCondLst>
                                        </p:cTn>
                                        <p:tgtEl>
                                          <p:spTgt spid="5"/>
                                        </p:tgtEl>
                                      </p:cBhvr>
                                      <p:to x="100000" y="100000"/>
                                    </p:animScale>
                                    <p:animScale>
                                      <p:cBhvr>
                                        <p:cTn id="42" dur="26">
                                          <p:stCondLst>
                                            <p:cond delay="1808"/>
                                          </p:stCondLst>
                                        </p:cTn>
                                        <p:tgtEl>
                                          <p:spTgt spid="5"/>
                                        </p:tgtEl>
                                      </p:cBhvr>
                                      <p:to x="100000" y="95000"/>
                                    </p:animScale>
                                    <p:animScale>
                                      <p:cBhvr>
                                        <p:cTn id="43" dur="166" decel="50000">
                                          <p:stCondLst>
                                            <p:cond delay="1834"/>
                                          </p:stCondLst>
                                        </p:cTn>
                                        <p:tgtEl>
                                          <p:spTgt spid="5"/>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1000"/>
                                        <p:tgtEl>
                                          <p:spTgt spid="13"/>
                                        </p:tgtEl>
                                      </p:cBhvr>
                                    </p:animEffect>
                                    <p:anim calcmode="lin" valueType="num">
                                      <p:cBhvr>
                                        <p:cTn id="49" dur="1000" fill="hold"/>
                                        <p:tgtEl>
                                          <p:spTgt spid="13"/>
                                        </p:tgtEl>
                                        <p:attrNameLst>
                                          <p:attrName>ppt_x</p:attrName>
                                        </p:attrNameLst>
                                      </p:cBhvr>
                                      <p:tavLst>
                                        <p:tav tm="0">
                                          <p:val>
                                            <p:strVal val="#ppt_x"/>
                                          </p:val>
                                        </p:tav>
                                        <p:tav tm="100000">
                                          <p:val>
                                            <p:strVal val="#ppt_x"/>
                                          </p:val>
                                        </p:tav>
                                      </p:tavLst>
                                    </p:anim>
                                    <p:anim calcmode="lin" valueType="num">
                                      <p:cBhvr>
                                        <p:cTn id="50"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0"/>
                                        </p:tgtEl>
                                        <p:attrNameLst>
                                          <p:attrName>style.visibility</p:attrName>
                                        </p:attrNameLst>
                                      </p:cBhvr>
                                      <p:to>
                                        <p:strVal val="visible"/>
                                      </p:to>
                                    </p:set>
                                    <p:anim calcmode="lin" valueType="num">
                                      <p:cBhvr additive="base">
                                        <p:cTn id="55" dur="500" fill="hold"/>
                                        <p:tgtEl>
                                          <p:spTgt spid="10"/>
                                        </p:tgtEl>
                                        <p:attrNameLst>
                                          <p:attrName>ppt_x</p:attrName>
                                        </p:attrNameLst>
                                      </p:cBhvr>
                                      <p:tavLst>
                                        <p:tav tm="0">
                                          <p:val>
                                            <p:strVal val="#ppt_x"/>
                                          </p:val>
                                        </p:tav>
                                        <p:tav tm="100000">
                                          <p:val>
                                            <p:strVal val="#ppt_x"/>
                                          </p:val>
                                        </p:tav>
                                      </p:tavLst>
                                    </p:anim>
                                    <p:anim calcmode="lin" valueType="num">
                                      <p:cBhvr additive="base">
                                        <p:cTn id="5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 calcmode="lin" valueType="num">
                                      <p:cBhvr>
                                        <p:cTn id="65" dur="1000" fill="hold"/>
                                        <p:tgtEl>
                                          <p:spTgt spid="12"/>
                                        </p:tgtEl>
                                        <p:attrNameLst>
                                          <p:attrName>ppt_w</p:attrName>
                                        </p:attrNameLst>
                                      </p:cBhvr>
                                      <p:tavLst>
                                        <p:tav tm="0">
                                          <p:val>
                                            <p:fltVal val="0"/>
                                          </p:val>
                                        </p:tav>
                                        <p:tav tm="100000">
                                          <p:val>
                                            <p:strVal val="#ppt_w"/>
                                          </p:val>
                                        </p:tav>
                                      </p:tavLst>
                                    </p:anim>
                                    <p:anim calcmode="lin" valueType="num">
                                      <p:cBhvr>
                                        <p:cTn id="66" dur="1000" fill="hold"/>
                                        <p:tgtEl>
                                          <p:spTgt spid="12"/>
                                        </p:tgtEl>
                                        <p:attrNameLst>
                                          <p:attrName>ppt_h</p:attrName>
                                        </p:attrNameLst>
                                      </p:cBhvr>
                                      <p:tavLst>
                                        <p:tav tm="0">
                                          <p:val>
                                            <p:fltVal val="0"/>
                                          </p:val>
                                        </p:tav>
                                        <p:tav tm="100000">
                                          <p:val>
                                            <p:strVal val="#ppt_h"/>
                                          </p:val>
                                        </p:tav>
                                      </p:tavLst>
                                    </p:anim>
                                    <p:anim calcmode="lin" valueType="num">
                                      <p:cBhvr>
                                        <p:cTn id="67" dur="1000" fill="hold"/>
                                        <p:tgtEl>
                                          <p:spTgt spid="12"/>
                                        </p:tgtEl>
                                        <p:attrNameLst>
                                          <p:attrName>style.rotation</p:attrName>
                                        </p:attrNameLst>
                                      </p:cBhvr>
                                      <p:tavLst>
                                        <p:tav tm="0">
                                          <p:val>
                                            <p:fltVal val="90"/>
                                          </p:val>
                                        </p:tav>
                                        <p:tav tm="100000">
                                          <p:val>
                                            <p:fltVal val="0"/>
                                          </p:val>
                                        </p:tav>
                                      </p:tavLst>
                                    </p:anim>
                                    <p:animEffect transition="in" filter="fade">
                                      <p:cBhvr>
                                        <p:cTn id="68" dur="1000"/>
                                        <p:tgtEl>
                                          <p:spTgt spid="12"/>
                                        </p:tgtEl>
                                      </p:cBhvr>
                                    </p:animEffect>
                                  </p:childTnLst>
                                </p:cTn>
                              </p:par>
                            </p:childTnLst>
                          </p:cTn>
                        </p:par>
                      </p:childTnLst>
                    </p:cTn>
                  </p:par>
                  <p:par>
                    <p:cTn id="69" fill="hold">
                      <p:stCondLst>
                        <p:cond delay="indefinite"/>
                      </p:stCondLst>
                      <p:childTnLst>
                        <p:par>
                          <p:cTn id="70" fill="hold">
                            <p:stCondLst>
                              <p:cond delay="0"/>
                            </p:stCondLst>
                            <p:childTnLst>
                              <p:par>
                                <p:cTn id="71" presetID="45"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animEffect transition="in" filter="fade">
                                      <p:cBhvr>
                                        <p:cTn id="73" dur="2000"/>
                                        <p:tgtEl>
                                          <p:spTgt spid="14"/>
                                        </p:tgtEl>
                                      </p:cBhvr>
                                    </p:animEffect>
                                    <p:anim calcmode="lin" valueType="num">
                                      <p:cBhvr>
                                        <p:cTn id="74" dur="2000" fill="hold"/>
                                        <p:tgtEl>
                                          <p:spTgt spid="14"/>
                                        </p:tgtEl>
                                        <p:attrNameLst>
                                          <p:attrName>ppt_w</p:attrName>
                                        </p:attrNameLst>
                                      </p:cBhvr>
                                      <p:tavLst>
                                        <p:tav tm="0" fmla="#ppt_w*sin(2.5*pi*$)">
                                          <p:val>
                                            <p:fltVal val="0"/>
                                          </p:val>
                                        </p:tav>
                                        <p:tav tm="100000">
                                          <p:val>
                                            <p:fltVal val="1"/>
                                          </p:val>
                                        </p:tav>
                                      </p:tavLst>
                                    </p:anim>
                                    <p:anim calcmode="lin" valueType="num">
                                      <p:cBhvr>
                                        <p:cTn id="75" dur="2000" fill="hold"/>
                                        <p:tgtEl>
                                          <p:spTgt spid="1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0" grpId="0"/>
      <p:bldP spid="12" grpId="0"/>
      <p:bldP spid="13" grpId="0"/>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Camera lens with reflections on wooden table">
            <a:extLst>
              <a:ext uri="{FF2B5EF4-FFF2-40B4-BE49-F238E27FC236}">
                <a16:creationId xmlns:a16="http://schemas.microsoft.com/office/drawing/2014/main" id="{C6BEAAF8-1E46-4B5E-A988-4285DBE145B7}"/>
              </a:ext>
            </a:extLst>
          </p:cNvPr>
          <p:cNvPicPr>
            <a:picLocks noChangeAspect="1"/>
          </p:cNvPicPr>
          <p:nvPr/>
        </p:nvPicPr>
        <p:blipFill rotWithShape="1">
          <a:blip r:embed="rId2">
            <a:extLst>
              <a:ext uri="{28A0092B-C50C-407E-A947-70E740481C1C}">
                <a14:useLocalDpi xmlns:a14="http://schemas.microsoft.com/office/drawing/2010/main" val="0"/>
              </a:ext>
            </a:extLst>
          </a:blip>
          <a:srcRect r="33047"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6736" y="6030906"/>
            <a:ext cx="1985264" cy="827094"/>
          </a:xfrm>
        </p:spPr>
      </p:pic>
      <p:sp>
        <p:nvSpPr>
          <p:cNvPr id="2" name="Title 1">
            <a:extLst>
              <a:ext uri="{FF2B5EF4-FFF2-40B4-BE49-F238E27FC236}">
                <a16:creationId xmlns:a16="http://schemas.microsoft.com/office/drawing/2014/main" id="{E0036CB4-B5CE-E473-DB2A-A39616D88DE7}"/>
              </a:ext>
            </a:extLst>
          </p:cNvPr>
          <p:cNvSpPr>
            <a:spLocks noGrp="1"/>
          </p:cNvSpPr>
          <p:nvPr>
            <p:ph type="title"/>
          </p:nvPr>
        </p:nvSpPr>
        <p:spPr>
          <a:xfrm>
            <a:off x="640080" y="107255"/>
            <a:ext cx="4670097" cy="1956841"/>
          </a:xfrm>
        </p:spPr>
        <p:txBody>
          <a:bodyPr vert="horz" lIns="91440" tIns="45720" rIns="91440" bIns="45720" rtlCol="0" anchor="b">
            <a:normAutofit fontScale="90000"/>
          </a:bodyPr>
          <a:lstStyle/>
          <a:p>
            <a:pPr algn="ctr"/>
            <a:r>
              <a:rPr lang="en-US" sz="5400" b="1" dirty="0">
                <a:latin typeface="Century Schoolbook" panose="02040604050505020304" pitchFamily="18" charset="0"/>
              </a:rPr>
              <a:t>Reframing Preservation</a:t>
            </a:r>
          </a:p>
        </p:txBody>
      </p:sp>
      <p:sp>
        <p:nvSpPr>
          <p:cNvPr id="16"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6234B3-69E7-AFF9-DEFA-C96C1B3C7C4F}"/>
              </a:ext>
            </a:extLst>
          </p:cNvPr>
          <p:cNvSpPr txBox="1"/>
          <p:nvPr/>
        </p:nvSpPr>
        <p:spPr>
          <a:xfrm>
            <a:off x="640080" y="2872899"/>
            <a:ext cx="4243589" cy="3320668"/>
          </a:xfrm>
          <a:prstGeom prst="rect">
            <a:avLst/>
          </a:prstGeom>
        </p:spPr>
        <p:txBody>
          <a:bodyPr vert="horz" lIns="91440" tIns="45720" rIns="91440" bIns="45720" rtlCol="0">
            <a:noAutofit/>
          </a:bodyPr>
          <a:lstStyle/>
          <a:p>
            <a:pPr>
              <a:lnSpc>
                <a:spcPct val="90000"/>
              </a:lnSpc>
              <a:spcAft>
                <a:spcPts val="600"/>
              </a:spcAft>
            </a:pPr>
            <a:r>
              <a:rPr lang="en-US" sz="3000" dirty="0">
                <a:solidFill>
                  <a:schemeClr val="accent1">
                    <a:lumMod val="75000"/>
                  </a:schemeClr>
                </a:solidFill>
                <a:latin typeface="Century Schoolbook" panose="02040604050505020304" pitchFamily="18" charset="0"/>
              </a:rPr>
              <a:t>Protecting our right to complain</a:t>
            </a:r>
          </a:p>
          <a:p>
            <a:pPr>
              <a:lnSpc>
                <a:spcPct val="90000"/>
              </a:lnSpc>
              <a:spcAft>
                <a:spcPts val="600"/>
              </a:spcAft>
            </a:pPr>
            <a:endParaRPr lang="en-US" sz="3000" dirty="0">
              <a:solidFill>
                <a:schemeClr val="accent1">
                  <a:lumMod val="75000"/>
                </a:schemeClr>
              </a:solidFill>
              <a:latin typeface="Century Schoolbook" panose="02040604050505020304" pitchFamily="18" charset="0"/>
            </a:endParaRPr>
          </a:p>
          <a:p>
            <a:pPr>
              <a:lnSpc>
                <a:spcPct val="90000"/>
              </a:lnSpc>
              <a:spcAft>
                <a:spcPts val="600"/>
              </a:spcAft>
            </a:pPr>
            <a:r>
              <a:rPr lang="en-US" sz="3000" dirty="0">
                <a:solidFill>
                  <a:schemeClr val="accent1">
                    <a:lumMod val="75000"/>
                  </a:schemeClr>
                </a:solidFill>
                <a:latin typeface="Century Schoolbook" panose="02040604050505020304" pitchFamily="18" charset="0"/>
              </a:rPr>
              <a:t>Building the legal foundation for victory</a:t>
            </a:r>
          </a:p>
          <a:p>
            <a:pPr>
              <a:lnSpc>
                <a:spcPct val="90000"/>
              </a:lnSpc>
              <a:spcAft>
                <a:spcPts val="600"/>
              </a:spcAft>
            </a:pPr>
            <a:endParaRPr lang="en-US" sz="3000" dirty="0">
              <a:solidFill>
                <a:schemeClr val="accent1">
                  <a:lumMod val="75000"/>
                </a:schemeClr>
              </a:solidFill>
              <a:latin typeface="Century Schoolbook" panose="02040604050505020304" pitchFamily="18" charset="0"/>
            </a:endParaRPr>
          </a:p>
          <a:p>
            <a:pPr>
              <a:lnSpc>
                <a:spcPct val="90000"/>
              </a:lnSpc>
              <a:spcAft>
                <a:spcPts val="600"/>
              </a:spcAft>
            </a:pPr>
            <a:r>
              <a:rPr lang="en-US" sz="3000" dirty="0">
                <a:solidFill>
                  <a:schemeClr val="accent1">
                    <a:lumMod val="75000"/>
                  </a:schemeClr>
                </a:solidFill>
                <a:latin typeface="Century Schoolbook" panose="02040604050505020304" pitchFamily="18" charset="0"/>
              </a:rPr>
              <a:t>Using an appellate lens </a:t>
            </a:r>
          </a:p>
        </p:txBody>
      </p:sp>
    </p:spTree>
    <p:extLst>
      <p:ext uri="{BB962C8B-B14F-4D97-AF65-F5344CB8AC3E}">
        <p14:creationId xmlns:p14="http://schemas.microsoft.com/office/powerpoint/2010/main" val="1406789459"/>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Front steps and columns of a majestic city building">
            <a:extLst>
              <a:ext uri="{FF2B5EF4-FFF2-40B4-BE49-F238E27FC236}">
                <a16:creationId xmlns:a16="http://schemas.microsoft.com/office/drawing/2014/main" id="{C2F3A4A1-A487-4530-BA80-2B1604362EAF}"/>
              </a:ext>
            </a:extLst>
          </p:cNvPr>
          <p:cNvPicPr>
            <a:picLocks noChangeAspect="1"/>
          </p:cNvPicPr>
          <p:nvPr/>
        </p:nvPicPr>
        <p:blipFill rotWithShape="1">
          <a:blip r:embed="rId2">
            <a:extLst>
              <a:ext uri="{28A0092B-C50C-407E-A947-70E740481C1C}">
                <a14:useLocalDpi xmlns:a14="http://schemas.microsoft.com/office/drawing/2010/main" val="0"/>
              </a:ext>
            </a:extLst>
          </a:blip>
          <a:srcRect l="5884" r="-1" b="-1"/>
          <a:stretch/>
        </p:blipFill>
        <p:spPr>
          <a:xfrm>
            <a:off x="3602182" y="10"/>
            <a:ext cx="8589815" cy="6857990"/>
          </a:xfrm>
          <a:prstGeom prst="rect">
            <a:avLst/>
          </a:prstGeom>
        </p:spPr>
      </p:pic>
      <p:sp>
        <p:nvSpPr>
          <p:cNvPr id="16" name="Rectangle 15">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46234B3-69E7-AFF9-DEFA-C96C1B3C7C4F}"/>
              </a:ext>
            </a:extLst>
          </p:cNvPr>
          <p:cNvSpPr txBox="1"/>
          <p:nvPr/>
        </p:nvSpPr>
        <p:spPr>
          <a:xfrm>
            <a:off x="427139" y="1557619"/>
            <a:ext cx="3822189" cy="3742762"/>
          </a:xfrm>
          <a:prstGeom prst="rect">
            <a:avLst/>
          </a:prstGeom>
        </p:spPr>
        <p:txBody>
          <a:bodyPr vert="horz" lIns="91440" tIns="45720" rIns="91440" bIns="45720" rtlCol="0">
            <a:noAutofit/>
          </a:bodyPr>
          <a:lstStyle/>
          <a:p>
            <a:pPr>
              <a:lnSpc>
                <a:spcPct val="90000"/>
              </a:lnSpc>
              <a:spcAft>
                <a:spcPts val="600"/>
              </a:spcAft>
            </a:pPr>
            <a:r>
              <a:rPr lang="en-US" sz="3000" dirty="0">
                <a:solidFill>
                  <a:schemeClr val="accent1">
                    <a:lumMod val="75000"/>
                  </a:schemeClr>
                </a:solidFill>
                <a:latin typeface="Century Schoolbook" panose="02040604050505020304" pitchFamily="18" charset="0"/>
              </a:rPr>
              <a:t>Primary goal: to win at trial.</a:t>
            </a:r>
          </a:p>
          <a:p>
            <a:pPr>
              <a:lnSpc>
                <a:spcPct val="90000"/>
              </a:lnSpc>
              <a:spcAft>
                <a:spcPts val="600"/>
              </a:spcAft>
            </a:pPr>
            <a:endParaRPr lang="en-US" sz="3000" dirty="0">
              <a:solidFill>
                <a:schemeClr val="accent1">
                  <a:lumMod val="75000"/>
                </a:schemeClr>
              </a:solidFill>
              <a:latin typeface="Century Schoolbook" panose="02040604050505020304" pitchFamily="18" charset="0"/>
            </a:endParaRPr>
          </a:p>
          <a:p>
            <a:pPr>
              <a:lnSpc>
                <a:spcPct val="90000"/>
              </a:lnSpc>
              <a:spcAft>
                <a:spcPts val="600"/>
              </a:spcAft>
            </a:pPr>
            <a:r>
              <a:rPr lang="en-US" sz="3000" dirty="0">
                <a:solidFill>
                  <a:schemeClr val="accent1">
                    <a:lumMod val="75000"/>
                  </a:schemeClr>
                </a:solidFill>
                <a:latin typeface="Century Schoolbook" panose="02040604050505020304" pitchFamily="18" charset="0"/>
              </a:rPr>
              <a:t>Secondary goal: to win on appeal.</a:t>
            </a:r>
          </a:p>
          <a:p>
            <a:pPr>
              <a:lnSpc>
                <a:spcPct val="90000"/>
              </a:lnSpc>
              <a:spcAft>
                <a:spcPts val="600"/>
              </a:spcAft>
            </a:pPr>
            <a:endParaRPr lang="en-US" sz="3000" dirty="0">
              <a:solidFill>
                <a:schemeClr val="accent1">
                  <a:lumMod val="75000"/>
                </a:schemeClr>
              </a:solidFill>
              <a:latin typeface="Century Schoolbook" panose="02040604050505020304" pitchFamily="18" charset="0"/>
            </a:endParaRPr>
          </a:p>
          <a:p>
            <a:pPr>
              <a:lnSpc>
                <a:spcPct val="90000"/>
              </a:lnSpc>
              <a:spcAft>
                <a:spcPts val="600"/>
              </a:spcAft>
            </a:pPr>
            <a:r>
              <a:rPr lang="en-US" sz="3000" dirty="0">
                <a:solidFill>
                  <a:schemeClr val="accent1">
                    <a:lumMod val="75000"/>
                  </a:schemeClr>
                </a:solidFill>
                <a:latin typeface="Century Schoolbook" panose="02040604050505020304" pitchFamily="18" charset="0"/>
              </a:rPr>
              <a:t>What steps here will protect my complaint there?</a:t>
            </a:r>
          </a:p>
        </p:txBody>
      </p:sp>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6736" y="6030906"/>
            <a:ext cx="1985264" cy="827094"/>
          </a:xfrm>
        </p:spPr>
      </p:pic>
      <p:sp>
        <p:nvSpPr>
          <p:cNvPr id="11" name="TextBox 10">
            <a:extLst>
              <a:ext uri="{FF2B5EF4-FFF2-40B4-BE49-F238E27FC236}">
                <a16:creationId xmlns:a16="http://schemas.microsoft.com/office/drawing/2014/main" id="{300AB147-61C0-450A-B17A-13DA5D70506A}"/>
              </a:ext>
            </a:extLst>
          </p:cNvPr>
          <p:cNvSpPr txBox="1"/>
          <p:nvPr/>
        </p:nvSpPr>
        <p:spPr>
          <a:xfrm>
            <a:off x="456707" y="624438"/>
            <a:ext cx="7235998" cy="684244"/>
          </a:xfrm>
          <a:prstGeom prst="rect">
            <a:avLst/>
          </a:prstGeom>
        </p:spPr>
        <p:txBody>
          <a:bodyPr vert="horz" lIns="91440" tIns="45720" rIns="91440" bIns="45720" rtlCol="0">
            <a:noAutofit/>
          </a:bodyPr>
          <a:lstStyle/>
          <a:p>
            <a:pPr>
              <a:lnSpc>
                <a:spcPct val="90000"/>
              </a:lnSpc>
              <a:spcAft>
                <a:spcPts val="600"/>
              </a:spcAft>
            </a:pPr>
            <a:r>
              <a:rPr lang="en-US" sz="3200" b="1" dirty="0">
                <a:latin typeface="Century Schoolbook" panose="02040604050505020304" pitchFamily="18" charset="0"/>
              </a:rPr>
              <a:t>Protecting our right to complain</a:t>
            </a:r>
          </a:p>
        </p:txBody>
      </p:sp>
    </p:spTree>
    <p:extLst>
      <p:ext uri="{BB962C8B-B14F-4D97-AF65-F5344CB8AC3E}">
        <p14:creationId xmlns:p14="http://schemas.microsoft.com/office/powerpoint/2010/main" val="2719156357"/>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36CB4-B5CE-E473-DB2A-A39616D88DE7}"/>
              </a:ext>
            </a:extLst>
          </p:cNvPr>
          <p:cNvSpPr>
            <a:spLocks noGrp="1"/>
          </p:cNvSpPr>
          <p:nvPr>
            <p:ph type="title"/>
          </p:nvPr>
        </p:nvSpPr>
        <p:spPr>
          <a:xfrm>
            <a:off x="4645390" y="1130809"/>
            <a:ext cx="7226570" cy="548445"/>
          </a:xfrm>
        </p:spPr>
        <p:txBody>
          <a:bodyPr vert="horz" lIns="91440" tIns="45720" rIns="91440" bIns="45720" rtlCol="0" anchor="b">
            <a:normAutofit fontScale="90000"/>
          </a:bodyPr>
          <a:lstStyle/>
          <a:p>
            <a:pPr algn="ctr"/>
            <a:r>
              <a:rPr lang="en-US" sz="3200" b="1" dirty="0">
                <a:latin typeface="Century Schoolbook" panose="02040604050505020304" pitchFamily="18" charset="0"/>
              </a:rPr>
              <a:t>Building a foundation </a:t>
            </a:r>
            <a:br>
              <a:rPr lang="en-US" sz="3200" b="1" dirty="0">
                <a:latin typeface="Century Schoolbook" panose="02040604050505020304" pitchFamily="18" charset="0"/>
              </a:rPr>
            </a:br>
            <a:r>
              <a:rPr lang="en-US" sz="3200" b="1" dirty="0">
                <a:latin typeface="Century Schoolbook" panose="02040604050505020304" pitchFamily="18" charset="0"/>
              </a:rPr>
              <a:t>for victory</a:t>
            </a:r>
          </a:p>
        </p:txBody>
      </p:sp>
      <p:sp>
        <p:nvSpPr>
          <p:cNvPr id="9" name="TextBox 8">
            <a:extLst>
              <a:ext uri="{FF2B5EF4-FFF2-40B4-BE49-F238E27FC236}">
                <a16:creationId xmlns:a16="http://schemas.microsoft.com/office/drawing/2014/main" id="{346234B3-69E7-AFF9-DEFA-C96C1B3C7C4F}"/>
              </a:ext>
            </a:extLst>
          </p:cNvPr>
          <p:cNvSpPr txBox="1"/>
          <p:nvPr/>
        </p:nvSpPr>
        <p:spPr>
          <a:xfrm>
            <a:off x="4965431" y="2438400"/>
            <a:ext cx="6586489" cy="3785419"/>
          </a:xfrm>
          <a:prstGeom prst="rect">
            <a:avLst/>
          </a:prstGeom>
        </p:spPr>
        <p:txBody>
          <a:bodyPr vert="horz" lIns="91440" tIns="45720" rIns="91440" bIns="45720" rtlCol="0">
            <a:normAutofit/>
          </a:bodyPr>
          <a:lstStyle/>
          <a:p>
            <a:pPr>
              <a:lnSpc>
                <a:spcPct val="90000"/>
              </a:lnSpc>
              <a:spcAft>
                <a:spcPts val="600"/>
              </a:spcAft>
            </a:pPr>
            <a:r>
              <a:rPr lang="en-US" sz="3000" dirty="0">
                <a:solidFill>
                  <a:schemeClr val="accent1">
                    <a:lumMod val="75000"/>
                  </a:schemeClr>
                </a:solidFill>
                <a:latin typeface="Century Schoolbook" panose="02040604050505020304" pitchFamily="18" charset="0"/>
              </a:rPr>
              <a:t>Law needed to win:</a:t>
            </a:r>
          </a:p>
          <a:p>
            <a:pPr>
              <a:lnSpc>
                <a:spcPct val="90000"/>
              </a:lnSpc>
              <a:spcAft>
                <a:spcPts val="600"/>
              </a:spcAft>
            </a:pPr>
            <a:endParaRPr lang="en-US" sz="3000" dirty="0">
              <a:solidFill>
                <a:schemeClr val="accent1">
                  <a:lumMod val="75000"/>
                </a:schemeClr>
              </a:solidFill>
              <a:latin typeface="Century Schoolbook" panose="02040604050505020304" pitchFamily="18" charset="0"/>
            </a:endParaRPr>
          </a:p>
          <a:p>
            <a:pPr marL="914400" lvl="1" indent="-457200">
              <a:lnSpc>
                <a:spcPct val="90000"/>
              </a:lnSpc>
              <a:spcAft>
                <a:spcPts val="600"/>
              </a:spcAft>
              <a:buFont typeface="Wingdings" panose="05000000000000000000" pitchFamily="2" charset="2"/>
              <a:buChar char="q"/>
            </a:pPr>
            <a:r>
              <a:rPr lang="en-US" sz="3000" dirty="0">
                <a:solidFill>
                  <a:schemeClr val="accent1">
                    <a:lumMod val="75000"/>
                  </a:schemeClr>
                </a:solidFill>
                <a:latin typeface="Century Schoolbook" panose="02040604050505020304" pitchFamily="18" charset="0"/>
              </a:rPr>
              <a:t>Pre-trial</a:t>
            </a:r>
          </a:p>
          <a:p>
            <a:pPr marL="914400" lvl="1" indent="-457200">
              <a:lnSpc>
                <a:spcPct val="90000"/>
              </a:lnSpc>
              <a:spcAft>
                <a:spcPts val="600"/>
              </a:spcAft>
              <a:buFont typeface="Wingdings" panose="05000000000000000000" pitchFamily="2" charset="2"/>
              <a:buChar char="q"/>
            </a:pPr>
            <a:endParaRPr lang="en-US" sz="3000" dirty="0">
              <a:solidFill>
                <a:schemeClr val="accent1">
                  <a:lumMod val="75000"/>
                </a:schemeClr>
              </a:solidFill>
              <a:latin typeface="Century Schoolbook" panose="02040604050505020304" pitchFamily="18" charset="0"/>
            </a:endParaRPr>
          </a:p>
          <a:p>
            <a:pPr marL="914400" lvl="1" indent="-457200">
              <a:lnSpc>
                <a:spcPct val="90000"/>
              </a:lnSpc>
              <a:spcAft>
                <a:spcPts val="600"/>
              </a:spcAft>
              <a:buFont typeface="Wingdings" panose="05000000000000000000" pitchFamily="2" charset="2"/>
              <a:buChar char="q"/>
            </a:pPr>
            <a:r>
              <a:rPr lang="en-US" sz="3000" dirty="0">
                <a:solidFill>
                  <a:schemeClr val="accent1">
                    <a:lumMod val="75000"/>
                  </a:schemeClr>
                </a:solidFill>
                <a:latin typeface="Century Schoolbook" panose="02040604050505020304" pitchFamily="18" charset="0"/>
              </a:rPr>
              <a:t>Trial</a:t>
            </a:r>
          </a:p>
          <a:p>
            <a:pPr marL="914400" lvl="1" indent="-457200">
              <a:lnSpc>
                <a:spcPct val="90000"/>
              </a:lnSpc>
              <a:spcAft>
                <a:spcPts val="600"/>
              </a:spcAft>
              <a:buFont typeface="Wingdings" panose="05000000000000000000" pitchFamily="2" charset="2"/>
              <a:buChar char="q"/>
            </a:pPr>
            <a:endParaRPr lang="en-US" sz="3000" dirty="0">
              <a:solidFill>
                <a:schemeClr val="accent1">
                  <a:lumMod val="75000"/>
                </a:schemeClr>
              </a:solidFill>
              <a:latin typeface="Century Schoolbook" panose="02040604050505020304" pitchFamily="18" charset="0"/>
            </a:endParaRPr>
          </a:p>
          <a:p>
            <a:pPr marL="914400" lvl="1" indent="-457200">
              <a:lnSpc>
                <a:spcPct val="90000"/>
              </a:lnSpc>
              <a:spcAft>
                <a:spcPts val="600"/>
              </a:spcAft>
              <a:buFont typeface="Wingdings" panose="05000000000000000000" pitchFamily="2" charset="2"/>
              <a:buChar char="q"/>
            </a:pPr>
            <a:r>
              <a:rPr lang="en-US" sz="3000" dirty="0">
                <a:solidFill>
                  <a:schemeClr val="accent1">
                    <a:lumMod val="75000"/>
                  </a:schemeClr>
                </a:solidFill>
                <a:latin typeface="Century Schoolbook" panose="02040604050505020304" pitchFamily="18" charset="0"/>
              </a:rPr>
              <a:t>Post-trial</a:t>
            </a:r>
          </a:p>
          <a:p>
            <a:pPr marL="457200" indent="-457200">
              <a:lnSpc>
                <a:spcPct val="90000"/>
              </a:lnSpc>
              <a:spcAft>
                <a:spcPts val="600"/>
              </a:spcAft>
              <a:buFont typeface="Wingdings" panose="05000000000000000000" pitchFamily="2" charset="2"/>
              <a:buChar char="ü"/>
            </a:pPr>
            <a:endParaRPr lang="en-US" sz="2800" dirty="0">
              <a:solidFill>
                <a:schemeClr val="accent1">
                  <a:lumMod val="75000"/>
                </a:schemeClr>
              </a:solidFill>
              <a:latin typeface="Century Schoolbook" panose="02040604050505020304" pitchFamily="18" charset="0"/>
            </a:endParaRPr>
          </a:p>
          <a:p>
            <a:pPr>
              <a:lnSpc>
                <a:spcPct val="90000"/>
              </a:lnSpc>
              <a:spcAft>
                <a:spcPts val="600"/>
              </a:spcAft>
            </a:pPr>
            <a:endParaRPr lang="en-US" sz="2800" dirty="0">
              <a:solidFill>
                <a:schemeClr val="accent1">
                  <a:lumMod val="75000"/>
                </a:schemeClr>
              </a:solidFill>
              <a:latin typeface="Century Schoolbook" panose="02040604050505020304" pitchFamily="18" charset="0"/>
            </a:endParaRPr>
          </a:p>
        </p:txBody>
      </p:sp>
      <p:pic>
        <p:nvPicPr>
          <p:cNvPr id="4" name="Picture 3" descr="Yellow brick in red wall">
            <a:extLst>
              <a:ext uri="{FF2B5EF4-FFF2-40B4-BE49-F238E27FC236}">
                <a16:creationId xmlns:a16="http://schemas.microsoft.com/office/drawing/2014/main" id="{D3681F3D-706A-4F0E-9392-54F145C378AE}"/>
              </a:ext>
            </a:extLst>
          </p:cNvPr>
          <p:cNvPicPr>
            <a:picLocks noChangeAspect="1"/>
          </p:cNvPicPr>
          <p:nvPr/>
        </p:nvPicPr>
        <p:blipFill rotWithShape="1">
          <a:blip r:embed="rId2">
            <a:extLst>
              <a:ext uri="{28A0092B-C50C-407E-A947-70E740481C1C}">
                <a14:useLocalDpi xmlns:a14="http://schemas.microsoft.com/office/drawing/2010/main" val="0"/>
              </a:ext>
            </a:extLst>
          </a:blip>
          <a:srcRect l="41925" r="14815"/>
          <a:stretch/>
        </p:blipFill>
        <p:spPr>
          <a:xfrm>
            <a:off x="20" y="10"/>
            <a:ext cx="4635571" cy="6857990"/>
          </a:xfrm>
          <a:prstGeom prst="rect">
            <a:avLst/>
          </a:prstGeom>
          <a:effectLst/>
        </p:spPr>
      </p:pic>
      <p:cxnSp>
        <p:nvCxnSpPr>
          <p:cNvPr id="14" name="Straight Connector 13">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rgbClr val="FFBE56"/>
            </a:solidFill>
          </a:ln>
        </p:spPr>
        <p:style>
          <a:lnRef idx="1">
            <a:schemeClr val="accent1"/>
          </a:lnRef>
          <a:fillRef idx="0">
            <a:schemeClr val="accent1"/>
          </a:fillRef>
          <a:effectRef idx="0">
            <a:schemeClr val="accent1"/>
          </a:effectRef>
          <a:fontRef idx="minor">
            <a:schemeClr val="tx1"/>
          </a:fontRef>
        </p:style>
      </p:cxnSp>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6736" y="6030906"/>
            <a:ext cx="1985264" cy="827094"/>
          </a:xfrm>
        </p:spPr>
      </p:pic>
    </p:spTree>
    <p:extLst>
      <p:ext uri="{BB962C8B-B14F-4D97-AF65-F5344CB8AC3E}">
        <p14:creationId xmlns:p14="http://schemas.microsoft.com/office/powerpoint/2010/main" val="391380989"/>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Yellow brick in red wall">
            <a:extLst>
              <a:ext uri="{FF2B5EF4-FFF2-40B4-BE49-F238E27FC236}">
                <a16:creationId xmlns:a16="http://schemas.microsoft.com/office/drawing/2014/main" id="{D3681F3D-706A-4F0E-9392-54F145C378AE}"/>
              </a:ext>
            </a:extLst>
          </p:cNvPr>
          <p:cNvPicPr>
            <a:picLocks noChangeAspect="1"/>
          </p:cNvPicPr>
          <p:nvPr/>
        </p:nvPicPr>
        <p:blipFill rotWithShape="1">
          <a:blip r:embed="rId2">
            <a:extLst>
              <a:ext uri="{28A0092B-C50C-407E-A947-70E740481C1C}">
                <a14:useLocalDpi xmlns:a14="http://schemas.microsoft.com/office/drawing/2010/main" val="0"/>
              </a:ext>
            </a:extLst>
          </a:blip>
          <a:srcRect b="12110"/>
          <a:stretch/>
        </p:blipFill>
        <p:spPr>
          <a:xfrm>
            <a:off x="20" y="1282"/>
            <a:ext cx="12191980" cy="6856718"/>
          </a:xfrm>
          <a:prstGeom prst="rect">
            <a:avLst/>
          </a:prstGeom>
        </p:spPr>
      </p:pic>
      <p:sp>
        <p:nvSpPr>
          <p:cNvPr id="26" name="Rectangle 23">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Content Placeholder 7" descr="Logo&#10;&#10;Description automatically generated">
            <a:extLst>
              <a:ext uri="{FF2B5EF4-FFF2-40B4-BE49-F238E27FC236}">
                <a16:creationId xmlns:a16="http://schemas.microsoft.com/office/drawing/2014/main" id="{3E1A3F70-7B91-FFF2-3089-95B2C9686BD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206736" y="6030906"/>
            <a:ext cx="1985264" cy="827094"/>
          </a:xfrm>
        </p:spPr>
      </p:pic>
    </p:spTree>
    <p:extLst>
      <p:ext uri="{BB962C8B-B14F-4D97-AF65-F5344CB8AC3E}">
        <p14:creationId xmlns:p14="http://schemas.microsoft.com/office/powerpoint/2010/main" val="55251346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10.0.19042.0"/>
  <p:tag name="AS_RELEASE_DATE" val="2018.09.12"/>
  <p:tag name="AS_TITLE" val="Aspose.Slides for .NET 4.0"/>
  <p:tag name="AS_VERSION" val="18.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Arial"/>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Arial"/>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595</TotalTime>
  <Words>527</Words>
  <Application>Microsoft Office PowerPoint</Application>
  <PresentationFormat>Widescreen</PresentationFormat>
  <Paragraphs>75</Paragraphs>
  <Slides>12</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12</vt:i4>
      </vt:variant>
    </vt:vector>
  </HeadingPairs>
  <TitlesOfParts>
    <vt:vector size="19" baseType="lpstr">
      <vt:lpstr>Arial</vt:lpstr>
      <vt:lpstr>Book Antiqua</vt:lpstr>
      <vt:lpstr>Calibri</vt:lpstr>
      <vt:lpstr>Calibri Light</vt:lpstr>
      <vt:lpstr>Century Schoolbook</vt:lpstr>
      <vt:lpstr>Wingdings</vt:lpstr>
      <vt:lpstr>Office Theme</vt:lpstr>
      <vt:lpstr>PowerPoint Presentation</vt:lpstr>
      <vt:lpstr>Preservation: A brief 8 a.m. History</vt:lpstr>
      <vt:lpstr>PowerPoint Presentation</vt:lpstr>
      <vt:lpstr>PowerPoint Presentation</vt:lpstr>
      <vt:lpstr>Complexity in Preservation</vt:lpstr>
      <vt:lpstr>Reframing Preservation</vt:lpstr>
      <vt:lpstr>PowerPoint Presentation</vt:lpstr>
      <vt:lpstr>Building a foundation  for victory</vt:lpstr>
      <vt:lpstr>PowerPoint Presentation</vt:lpstr>
      <vt:lpstr>PowerPoint Presentation</vt:lpstr>
      <vt:lpstr>Basics of Preservation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Makay M. Carlino</dc:creator>
  <cp:lastModifiedBy>Makay M. Carlino</cp:lastModifiedBy>
  <cp:revision>39</cp:revision>
  <dcterms:created xsi:type="dcterms:W3CDTF">2022-06-21T18:44:45Z</dcterms:created>
  <dcterms:modified xsi:type="dcterms:W3CDTF">2022-07-08T19:33:01Z</dcterms:modified>
</cp:coreProperties>
</file>